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5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Relationship Id="rId6" Type="http://schemas.openxmlformats.org/officeDocument/2006/relationships/image" Target="../media/image67.wmf"/><Relationship Id="rId5" Type="http://schemas.openxmlformats.org/officeDocument/2006/relationships/image" Target="../media/image66.wmf"/><Relationship Id="rId4" Type="http://schemas.openxmlformats.org/officeDocument/2006/relationships/image" Target="../media/image6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8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1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4" Type="http://schemas.openxmlformats.org/officeDocument/2006/relationships/image" Target="../media/image92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2" Type="http://schemas.openxmlformats.org/officeDocument/2006/relationships/image" Target="../media/image93.wmf"/><Relationship Id="rId1" Type="http://schemas.openxmlformats.org/officeDocument/2006/relationships/image" Target="../media/image89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7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3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4.wmf"/><Relationship Id="rId1" Type="http://schemas.openxmlformats.org/officeDocument/2006/relationships/image" Target="../media/image10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4" name="Rectangle 8"/>
          <p:cNvSpPr>
            <a:spLocks noGrp="1" noChangeArrowheads="1"/>
          </p:cNvSpPr>
          <p:nvPr>
            <p:ph type="dt" sz="quarter" idx="2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>
          <a:xfrm>
            <a:off x="5195888" y="6553200"/>
            <a:ext cx="3279775" cy="304800"/>
          </a:xfrm>
        </p:spPr>
        <p:txBody>
          <a:bodyPr/>
          <a:lstStyle>
            <a:lvl1pPr algn="r">
              <a:defRPr/>
            </a:lvl1pPr>
          </a:lstStyle>
          <a:p>
            <a:endParaRPr lang="en-US" altLang="zh-TW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525" y="6359525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1E0DE877-7FCE-4C2E-B9A6-C082F18026C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8DAAB-E933-4471-892D-31FE8C780C2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762000"/>
            <a:ext cx="20002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762000"/>
            <a:ext cx="58483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A3B2E-B50F-46A7-8A1D-A9721F7646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986A6-DF67-4D37-B076-2F7900A2320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5F187B-B011-4A2D-954D-D7CBFEA3F91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19E3F5-86B3-459D-999D-E767288563A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30F60-285E-4E53-90D5-6B222185F2C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4254D-20AE-4993-B239-93CDA687C47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ED04B-512A-40E6-916B-231545A0553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9D768-E6EA-4166-84A6-7A4E7B141EA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D3A1-05A2-4BC1-81AF-136FF072F71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26"/>
          <p:cNvGrpSpPr>
            <a:grpSpLocks/>
          </p:cNvGrpSpPr>
          <p:nvPr/>
        </p:nvGrpSpPr>
        <p:grpSpPr bwMode="auto">
          <a:xfrm>
            <a:off x="0" y="0"/>
            <a:ext cx="3200400" cy="6858000"/>
            <a:chOff x="0" y="0"/>
            <a:chExt cx="2016" cy="4320"/>
          </a:xfrm>
        </p:grpSpPr>
        <p:sp>
          <p:nvSpPr>
            <p:cNvPr id="3075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480" cy="432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6" name="Rectangle 1028"/>
            <p:cNvSpPr>
              <a:spLocks noChangeArrowheads="1"/>
            </p:cNvSpPr>
            <p:nvPr/>
          </p:nvSpPr>
          <p:spPr bwMode="auto">
            <a:xfrm>
              <a:off x="432" y="0"/>
              <a:ext cx="1584" cy="6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7" name="AutoShape 1029"/>
          <p:cNvSpPr>
            <a:spLocks noChangeArrowheads="1"/>
          </p:cNvSpPr>
          <p:nvPr/>
        </p:nvSpPr>
        <p:spPr bwMode="auto">
          <a:xfrm>
            <a:off x="762000" y="762000"/>
            <a:ext cx="5105400" cy="6096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80" name="Rectangle 10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kumimoji="0" sz="1400" b="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81" name="Rectangle 10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36875" y="6529388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kumimoji="0" sz="1400" b="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82" name="Rectangle 10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3436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  <a:spAutoFit/>
          </a:bodyPr>
          <a:lstStyle>
            <a:lvl1pPr>
              <a:defRPr kumimoji="0" sz="2600">
                <a:solidFill>
                  <a:schemeClr val="bg1"/>
                </a:solidFill>
                <a:latin typeface="+mn-lt"/>
              </a:defRPr>
            </a:lvl1pPr>
          </a:lstStyle>
          <a:p>
            <a:fld id="{A183C718-C01A-4095-87D2-25457D3BB40E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" name="Group 1035"/>
          <p:cNvGrpSpPr>
            <a:grpSpLocks/>
          </p:cNvGrpSpPr>
          <p:nvPr/>
        </p:nvGrpSpPr>
        <p:grpSpPr bwMode="auto">
          <a:xfrm>
            <a:off x="228600" y="1981200"/>
            <a:ext cx="7391400" cy="319088"/>
            <a:chOff x="144" y="1248"/>
            <a:chExt cx="4656" cy="201"/>
          </a:xfrm>
        </p:grpSpPr>
        <p:sp>
          <p:nvSpPr>
            <p:cNvPr id="3084" name="AutoShape 1036"/>
            <p:cNvSpPr>
              <a:spLocks noChangeArrowheads="1"/>
            </p:cNvSpPr>
            <p:nvPr/>
          </p:nvSpPr>
          <p:spPr bwMode="auto">
            <a:xfrm>
              <a:off x="384" y="1248"/>
              <a:ext cx="4416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AutoShape 1037"/>
            <p:cNvSpPr>
              <a:spLocks noChangeArrowheads="1"/>
            </p:cNvSpPr>
            <p:nvPr/>
          </p:nvSpPr>
          <p:spPr bwMode="auto">
            <a:xfrm flipH="1">
              <a:off x="144" y="1248"/>
              <a:ext cx="248" cy="201"/>
            </a:xfrm>
            <a:prstGeom prst="flowChartDelay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2.bin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67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9.bin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77.bin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87.bin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90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6.bin"/><Relationship Id="rId3" Type="http://schemas.openxmlformats.org/officeDocument/2006/relationships/oleObject" Target="../embeddings/oleObject91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94.bin"/><Relationship Id="rId5" Type="http://schemas.openxmlformats.org/officeDocument/2006/relationships/oleObject" Target="../embeddings/oleObject93.bin"/><Relationship Id="rId4" Type="http://schemas.openxmlformats.org/officeDocument/2006/relationships/oleObject" Target="../embeddings/oleObject92.bin"/><Relationship Id="rId9" Type="http://schemas.openxmlformats.org/officeDocument/2006/relationships/oleObject" Target="../embeddings/oleObject97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04.bin"/><Relationship Id="rId5" Type="http://schemas.openxmlformats.org/officeDocument/2006/relationships/oleObject" Target="../embeddings/oleObject103.bin"/><Relationship Id="rId4" Type="http://schemas.openxmlformats.org/officeDocument/2006/relationships/oleObject" Target="../embeddings/oleObject102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5.bin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08.bin"/><Relationship Id="rId5" Type="http://schemas.openxmlformats.org/officeDocument/2006/relationships/oleObject" Target="../embeddings/oleObject107.bin"/><Relationship Id="rId4" Type="http://schemas.openxmlformats.org/officeDocument/2006/relationships/oleObject" Target="../embeddings/oleObject10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7.bin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21.bin"/><Relationship Id="rId5" Type="http://schemas.openxmlformats.org/officeDocument/2006/relationships/oleObject" Target="../embeddings/oleObject120.bin"/><Relationship Id="rId4" Type="http://schemas.openxmlformats.org/officeDocument/2006/relationships/oleObject" Target="../embeddings/oleObject11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129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oleObject13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  <a:noFill/>
          <a:ln/>
        </p:spPr>
        <p:txBody>
          <a:bodyPr/>
          <a:lstStyle/>
          <a:p>
            <a:r>
              <a:rPr lang="en-US" altLang="zh-TW" sz="3600">
                <a:ea typeface="標楷體" pitchFamily="65" charset="-120"/>
              </a:rPr>
              <a:t>Properties of</a:t>
            </a:r>
          </a:p>
          <a:p>
            <a:r>
              <a:rPr lang="en-US" altLang="zh-TW" sz="3600">
                <a:ea typeface="標楷體" pitchFamily="65" charset="-120"/>
              </a:rPr>
              <a:t>Fourier Transform</a:t>
            </a:r>
            <a:endParaRPr lang="en-US" altLang="zh-TW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/>
              <a:t>Fourier Transform for </a:t>
            </a:r>
            <a:br>
              <a:rPr lang="en-US" altLang="zh-TW"/>
            </a:br>
            <a:r>
              <a:rPr lang="en-US" altLang="zh-TW"/>
              <a:t>Real Functions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altLang="zh-TW" sz="3600">
                <a:solidFill>
                  <a:schemeClr val="tx2"/>
                </a:solidFill>
                <a:latin typeface="Arial" charset="0"/>
              </a:rPr>
              <a:t>Fourier Transform for </a:t>
            </a:r>
            <a:br>
              <a:rPr lang="en-US" altLang="zh-TW" sz="3600">
                <a:solidFill>
                  <a:schemeClr val="tx2"/>
                </a:solidFill>
                <a:latin typeface="Arial" charset="0"/>
              </a:rPr>
            </a:br>
            <a:r>
              <a:rPr lang="en-US" altLang="zh-TW" sz="3600">
                <a:solidFill>
                  <a:schemeClr val="tx2"/>
                </a:solidFill>
                <a:latin typeface="Arial" charset="0"/>
              </a:rPr>
              <a:t>Real Functions</a:t>
            </a:r>
          </a:p>
        </p:txBody>
      </p:sp>
      <p:sp>
        <p:nvSpPr>
          <p:cNvPr id="28690" name="Text Box 18"/>
          <p:cNvSpPr txBox="1">
            <a:spLocks noChangeArrowheads="1"/>
          </p:cNvSpPr>
          <p:nvPr/>
        </p:nvSpPr>
        <p:spPr bwMode="auto">
          <a:xfrm>
            <a:off x="898525" y="2373313"/>
            <a:ext cx="8016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/>
              <a:t>If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t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/>
              <a:t> is a real function, and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R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+ </a:t>
            </a:r>
            <a:r>
              <a:rPr lang="en-US" altLang="zh-TW" sz="2800" b="0" i="1">
                <a:solidFill>
                  <a:srgbClr val="0033CC"/>
                </a:solidFill>
              </a:rPr>
              <a:t>jF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endParaRPr lang="en-US" altLang="zh-TW" sz="2800" b="0"/>
          </a:p>
        </p:txBody>
      </p:sp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1066800" y="318611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1595438" y="3048000"/>
            <a:ext cx="2532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 i="1">
                <a:solidFill>
                  <a:srgbClr val="0033CC"/>
                </a:solidFill>
              </a:rPr>
              <a:t>F*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28696" name="AutoShape 24"/>
          <p:cNvSpPr>
            <a:spLocks noChangeArrowheads="1"/>
          </p:cNvSpPr>
          <p:nvPr/>
        </p:nvSpPr>
        <p:spPr bwMode="auto">
          <a:xfrm>
            <a:off x="1066800" y="41148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1660525" y="3962400"/>
            <a:ext cx="49101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R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</a:t>
            </a:r>
            <a:r>
              <a:rPr lang="en-US" altLang="zh-TW" sz="2800" b="0"/>
              <a:t>is even, and</a:t>
            </a:r>
            <a:r>
              <a:rPr lang="en-US" altLang="zh-TW" sz="2800" b="0">
                <a:solidFill>
                  <a:srgbClr val="0033CC"/>
                </a:solidFill>
              </a:rPr>
              <a:t>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</a:t>
            </a:r>
            <a:r>
              <a:rPr lang="en-US" altLang="zh-TW" sz="2800" b="0"/>
              <a:t>is odd.</a:t>
            </a:r>
          </a:p>
        </p:txBody>
      </p:sp>
      <p:sp>
        <p:nvSpPr>
          <p:cNvPr id="28701" name="AutoShape 29"/>
          <p:cNvSpPr>
            <a:spLocks/>
          </p:cNvSpPr>
          <p:nvPr/>
        </p:nvSpPr>
        <p:spPr bwMode="auto">
          <a:xfrm rot="5400000">
            <a:off x="2628900" y="36957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altLang="zh-TW" sz="2800" b="0" i="1">
              <a:solidFill>
                <a:srgbClr val="0033CC"/>
              </a:solidFill>
            </a:endParaRPr>
          </a:p>
          <a:p>
            <a:pPr algn="ctr"/>
            <a:endParaRPr lang="en-US" altLang="zh-TW" sz="2800" b="0" i="1">
              <a:solidFill>
                <a:srgbClr val="0033CC"/>
              </a:solidFill>
            </a:endParaRPr>
          </a:p>
          <a:p>
            <a:pPr algn="ctr"/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R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R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</a:p>
          <a:p>
            <a:pPr algn="ctr"/>
            <a:endParaRPr lang="en-US" altLang="zh-TW" b="0"/>
          </a:p>
        </p:txBody>
      </p:sp>
      <p:sp>
        <p:nvSpPr>
          <p:cNvPr id="28702" name="AutoShape 30"/>
          <p:cNvSpPr>
            <a:spLocks/>
          </p:cNvSpPr>
          <p:nvPr/>
        </p:nvSpPr>
        <p:spPr bwMode="auto">
          <a:xfrm rot="5400000">
            <a:off x="5372100" y="3695700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endParaRPr lang="en-US" altLang="zh-TW" sz="2800" b="0" i="1">
              <a:solidFill>
                <a:srgbClr val="0033CC"/>
              </a:solidFill>
            </a:endParaRPr>
          </a:p>
          <a:p>
            <a:pPr algn="ctr"/>
            <a:endParaRPr lang="en-US" altLang="zh-TW" sz="2800" b="0" i="1">
              <a:solidFill>
                <a:srgbClr val="0033CC"/>
              </a:solidFill>
            </a:endParaRPr>
          </a:p>
          <a:p>
            <a:pPr algn="ctr"/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</a:p>
          <a:p>
            <a:pPr algn="ctr"/>
            <a:endParaRPr lang="en-US" altLang="zh-TW" b="0"/>
          </a:p>
        </p:txBody>
      </p:sp>
      <p:sp>
        <p:nvSpPr>
          <p:cNvPr id="28703" name="AutoShape 31"/>
          <p:cNvSpPr>
            <a:spLocks noChangeArrowheads="1"/>
          </p:cNvSpPr>
          <p:nvPr/>
        </p:nvSpPr>
        <p:spPr bwMode="auto">
          <a:xfrm>
            <a:off x="1062038" y="56388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655763" y="5486400"/>
            <a:ext cx="60404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 i="1"/>
              <a:t>Magnitude spectrum</a:t>
            </a:r>
            <a:r>
              <a:rPr lang="en-US" altLang="zh-TW" sz="2800" b="0" i="1">
                <a:solidFill>
                  <a:srgbClr val="0033CC"/>
                </a:solidFill>
              </a:rPr>
              <a:t> |F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 i="1">
                <a:solidFill>
                  <a:srgbClr val="0033CC"/>
                </a:solidFill>
              </a:rPr>
              <a:t>| </a:t>
            </a:r>
            <a:r>
              <a:rPr lang="en-US" altLang="zh-TW" sz="2800" b="0"/>
              <a:t>is even, and </a:t>
            </a:r>
            <a:r>
              <a:rPr lang="en-US" altLang="zh-TW" sz="2800" b="0" i="1"/>
              <a:t>phase spectrum</a:t>
            </a:r>
            <a:r>
              <a:rPr lang="en-US" altLang="zh-TW" sz="2800" b="0">
                <a:solidFill>
                  <a:srgbClr val="0033CC"/>
                </a:solidFill>
              </a:rPr>
              <a:t> 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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 i="1">
                <a:solidFill>
                  <a:srgbClr val="0033CC"/>
                </a:solidFill>
              </a:rPr>
              <a:t> </a:t>
            </a:r>
            <a:r>
              <a:rPr lang="en-US" altLang="zh-TW" sz="2800" b="0"/>
              <a:t>is odd.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6" grpId="0" animBg="1"/>
      <p:bldP spid="28700" grpId="0" autoUpdateAnimBg="0"/>
      <p:bldP spid="28701" grpId="0" animBg="1" autoUpdateAnimBg="0"/>
      <p:bldP spid="28702" grpId="0" animBg="1" autoUpdateAnimBg="0"/>
      <p:bldP spid="28703" grpId="0" animBg="1"/>
      <p:bldP spid="2870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/>
              <a:t>Fourier Transform for </a:t>
            </a:r>
            <a:br>
              <a:rPr lang="en-US" altLang="zh-TW"/>
            </a:br>
            <a:r>
              <a:rPr lang="en-US" altLang="zh-TW"/>
              <a:t>Real Functions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914400" y="762000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lnSpc>
                <a:spcPct val="90000"/>
              </a:lnSpc>
            </a:pPr>
            <a:r>
              <a:rPr lang="en-US" altLang="zh-TW" sz="3600">
                <a:solidFill>
                  <a:schemeClr val="tx2"/>
                </a:solidFill>
                <a:latin typeface="Arial" charset="0"/>
              </a:rPr>
              <a:t>Fourier Transform for </a:t>
            </a:r>
            <a:br>
              <a:rPr lang="en-US" altLang="zh-TW" sz="3600">
                <a:solidFill>
                  <a:schemeClr val="tx2"/>
                </a:solidFill>
                <a:latin typeface="Arial" charset="0"/>
              </a:rPr>
            </a:br>
            <a:r>
              <a:rPr lang="en-US" altLang="zh-TW" sz="3600">
                <a:solidFill>
                  <a:schemeClr val="tx2"/>
                </a:solidFill>
                <a:latin typeface="Arial" charset="0"/>
              </a:rPr>
              <a:t>Real Functions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898525" y="2373313"/>
            <a:ext cx="336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/>
              <a:t>If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t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/>
              <a:t> is real and even</a:t>
            </a: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990600" y="318611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524000" y="3048000"/>
            <a:ext cx="19288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is real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4732338" y="2387600"/>
            <a:ext cx="3368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/>
              <a:t>If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t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/>
              <a:t> is real and odd</a:t>
            </a:r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4824413" y="3200400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5357813" y="3062288"/>
            <a:ext cx="3557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is pure imaginary</a:t>
            </a:r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4419600" y="2438400"/>
            <a:ext cx="0" cy="4343400"/>
          </a:xfrm>
          <a:prstGeom prst="line">
            <a:avLst/>
          </a:prstGeom>
          <a:noFill/>
          <a:ln w="76200">
            <a:solidFill>
              <a:schemeClr val="tx1">
                <a:alpha val="50000"/>
              </a:schemeClr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746125" y="3727450"/>
            <a:ext cx="512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29719" name="Object 23"/>
          <p:cNvGraphicFramePr>
            <a:graphicFrameLocks noChangeAspect="1"/>
          </p:cNvGraphicFramePr>
          <p:nvPr/>
        </p:nvGraphicFramePr>
        <p:xfrm>
          <a:off x="2057400" y="4191000"/>
          <a:ext cx="1554163" cy="388938"/>
        </p:xfrm>
        <a:graphic>
          <a:graphicData uri="http://schemas.openxmlformats.org/presentationml/2006/ole">
            <p:oleObj spid="_x0000_s47106" name="Equation" r:id="rId3" imgW="812520" imgH="203040" progId="Equation.3">
              <p:embed/>
            </p:oleObj>
          </a:graphicData>
        </a:graphic>
      </p:graphicFrame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656138" y="3727450"/>
            <a:ext cx="512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latin typeface="Monotype Corsiva" pitchFamily="66" charset="0"/>
              </a:rPr>
              <a:t>Pf)</a:t>
            </a: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62000" y="4114800"/>
            <a:ext cx="80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Even</a:t>
            </a:r>
          </a:p>
        </p:txBody>
      </p:sp>
      <p:sp>
        <p:nvSpPr>
          <p:cNvPr id="29730" name="AutoShape 34"/>
          <p:cNvSpPr>
            <a:spLocks noChangeArrowheads="1"/>
          </p:cNvSpPr>
          <p:nvPr/>
        </p:nvSpPr>
        <p:spPr bwMode="auto">
          <a:xfrm>
            <a:off x="1600200" y="42672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31" name="Object 35"/>
          <p:cNvGraphicFramePr>
            <a:graphicFrameLocks noChangeAspect="1"/>
          </p:cNvGraphicFramePr>
          <p:nvPr/>
        </p:nvGraphicFramePr>
        <p:xfrm>
          <a:off x="2057400" y="4640263"/>
          <a:ext cx="2062163" cy="388937"/>
        </p:xfrm>
        <a:graphic>
          <a:graphicData uri="http://schemas.openxmlformats.org/presentationml/2006/ole">
            <p:oleObj spid="_x0000_s47107" name="Equation" r:id="rId4" imgW="1079280" imgH="203040" progId="Equation.3">
              <p:embed/>
            </p:oleObj>
          </a:graphicData>
        </a:graphic>
      </p:graphicFrame>
      <p:sp>
        <p:nvSpPr>
          <p:cNvPr id="29732" name="AutoShape 36"/>
          <p:cNvSpPr>
            <a:spLocks noChangeArrowheads="1"/>
          </p:cNvSpPr>
          <p:nvPr/>
        </p:nvSpPr>
        <p:spPr bwMode="auto">
          <a:xfrm>
            <a:off x="1600200" y="471646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33" name="Object 37"/>
          <p:cNvGraphicFramePr>
            <a:graphicFrameLocks noChangeAspect="1"/>
          </p:cNvGraphicFramePr>
          <p:nvPr/>
        </p:nvGraphicFramePr>
        <p:xfrm>
          <a:off x="2009775" y="5181600"/>
          <a:ext cx="2257425" cy="388938"/>
        </p:xfrm>
        <a:graphic>
          <a:graphicData uri="http://schemas.openxmlformats.org/presentationml/2006/ole">
            <p:oleObj spid="_x0000_s47108" name="Equation" r:id="rId5" imgW="1180800" imgH="203040" progId="Equation.3">
              <p:embed/>
            </p:oleObj>
          </a:graphicData>
        </a:graphic>
      </p:graphicFrame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762000" y="5105400"/>
            <a:ext cx="74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Real</a:t>
            </a:r>
          </a:p>
        </p:txBody>
      </p:sp>
      <p:sp>
        <p:nvSpPr>
          <p:cNvPr id="29735" name="AutoShape 39"/>
          <p:cNvSpPr>
            <a:spLocks noChangeArrowheads="1"/>
          </p:cNvSpPr>
          <p:nvPr/>
        </p:nvSpPr>
        <p:spPr bwMode="auto">
          <a:xfrm>
            <a:off x="1600200" y="525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36" name="Object 40"/>
          <p:cNvGraphicFramePr>
            <a:graphicFrameLocks noChangeAspect="1"/>
          </p:cNvGraphicFramePr>
          <p:nvPr/>
        </p:nvGraphicFramePr>
        <p:xfrm>
          <a:off x="1646238" y="5935663"/>
          <a:ext cx="2087562" cy="388937"/>
        </p:xfrm>
        <a:graphic>
          <a:graphicData uri="http://schemas.openxmlformats.org/presentationml/2006/ole">
            <p:oleObj spid="_x0000_s47109" name="Equation" r:id="rId6" imgW="1091880" imgH="203040" progId="Equation.3">
              <p:embed/>
            </p:oleObj>
          </a:graphicData>
        </a:graphic>
      </p:graphicFrame>
      <p:sp>
        <p:nvSpPr>
          <p:cNvPr id="29737" name="AutoShape 41"/>
          <p:cNvSpPr>
            <a:spLocks noChangeArrowheads="1"/>
          </p:cNvSpPr>
          <p:nvPr/>
        </p:nvSpPr>
        <p:spPr bwMode="auto">
          <a:xfrm>
            <a:off x="990600" y="594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38" name="Object 42"/>
          <p:cNvGraphicFramePr>
            <a:graphicFrameLocks noChangeAspect="1"/>
          </p:cNvGraphicFramePr>
          <p:nvPr/>
        </p:nvGraphicFramePr>
        <p:xfrm>
          <a:off x="5972175" y="4191000"/>
          <a:ext cx="1724025" cy="388938"/>
        </p:xfrm>
        <a:graphic>
          <a:graphicData uri="http://schemas.openxmlformats.org/presentationml/2006/ole">
            <p:oleObj spid="_x0000_s47110" name="Equation" r:id="rId7" imgW="901440" imgH="203040" progId="Equation.3">
              <p:embed/>
            </p:oleObj>
          </a:graphicData>
        </a:graphic>
      </p:graphicFrame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4656138" y="4114800"/>
            <a:ext cx="7096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Odd</a:t>
            </a:r>
          </a:p>
        </p:txBody>
      </p:sp>
      <p:sp>
        <p:nvSpPr>
          <p:cNvPr id="29740" name="AutoShape 44"/>
          <p:cNvSpPr>
            <a:spLocks noChangeArrowheads="1"/>
          </p:cNvSpPr>
          <p:nvPr/>
        </p:nvSpPr>
        <p:spPr bwMode="auto">
          <a:xfrm>
            <a:off x="5494338" y="42672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41" name="Object 45"/>
          <p:cNvGraphicFramePr>
            <a:graphicFrameLocks noChangeAspect="1"/>
          </p:cNvGraphicFramePr>
          <p:nvPr/>
        </p:nvGraphicFramePr>
        <p:xfrm>
          <a:off x="5946775" y="4640263"/>
          <a:ext cx="2206625" cy="388937"/>
        </p:xfrm>
        <a:graphic>
          <a:graphicData uri="http://schemas.openxmlformats.org/presentationml/2006/ole">
            <p:oleObj spid="_x0000_s47111" name="Equation" r:id="rId8" imgW="1155600" imgH="203040" progId="Equation.3">
              <p:embed/>
            </p:oleObj>
          </a:graphicData>
        </a:graphic>
      </p:graphicFrame>
      <p:sp>
        <p:nvSpPr>
          <p:cNvPr id="29742" name="AutoShape 46"/>
          <p:cNvSpPr>
            <a:spLocks noChangeArrowheads="1"/>
          </p:cNvSpPr>
          <p:nvPr/>
        </p:nvSpPr>
        <p:spPr bwMode="auto">
          <a:xfrm>
            <a:off x="5494338" y="4716463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43" name="Object 47"/>
          <p:cNvGraphicFramePr>
            <a:graphicFrameLocks noChangeAspect="1"/>
          </p:cNvGraphicFramePr>
          <p:nvPr/>
        </p:nvGraphicFramePr>
        <p:xfrm>
          <a:off x="5972175" y="5181600"/>
          <a:ext cx="2257425" cy="388938"/>
        </p:xfrm>
        <a:graphic>
          <a:graphicData uri="http://schemas.openxmlformats.org/presentationml/2006/ole">
            <p:oleObj spid="_x0000_s47112" name="Equation" r:id="rId9" imgW="1180800" imgH="203040" progId="Equation.3">
              <p:embed/>
            </p:oleObj>
          </a:graphicData>
        </a:graphic>
      </p:graphicFrame>
      <p:sp>
        <p:nvSpPr>
          <p:cNvPr id="29744" name="Text Box 48"/>
          <p:cNvSpPr txBox="1">
            <a:spLocks noChangeArrowheads="1"/>
          </p:cNvSpPr>
          <p:nvPr/>
        </p:nvSpPr>
        <p:spPr bwMode="auto">
          <a:xfrm>
            <a:off x="4656138" y="5105400"/>
            <a:ext cx="741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Real</a:t>
            </a:r>
          </a:p>
        </p:txBody>
      </p:sp>
      <p:sp>
        <p:nvSpPr>
          <p:cNvPr id="29745" name="AutoShape 49"/>
          <p:cNvSpPr>
            <a:spLocks noChangeArrowheads="1"/>
          </p:cNvSpPr>
          <p:nvPr/>
        </p:nvSpPr>
        <p:spPr bwMode="auto">
          <a:xfrm>
            <a:off x="5494338" y="52578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9746" name="Object 50"/>
          <p:cNvGraphicFramePr>
            <a:graphicFrameLocks noChangeAspect="1"/>
          </p:cNvGraphicFramePr>
          <p:nvPr/>
        </p:nvGraphicFramePr>
        <p:xfrm>
          <a:off x="5456238" y="5935663"/>
          <a:ext cx="2257425" cy="388937"/>
        </p:xfrm>
        <a:graphic>
          <a:graphicData uri="http://schemas.openxmlformats.org/presentationml/2006/ole">
            <p:oleObj spid="_x0000_s47113" name="Equation" r:id="rId10" imgW="1180800" imgH="203040" progId="Equation.3">
              <p:embed/>
            </p:oleObj>
          </a:graphicData>
        </a:graphic>
      </p:graphicFrame>
      <p:sp>
        <p:nvSpPr>
          <p:cNvPr id="29747" name="AutoShape 51"/>
          <p:cNvSpPr>
            <a:spLocks noChangeArrowheads="1"/>
          </p:cNvSpPr>
          <p:nvPr/>
        </p:nvSpPr>
        <p:spPr bwMode="auto">
          <a:xfrm>
            <a:off x="4884738" y="5943600"/>
            <a:ext cx="381000" cy="228600"/>
          </a:xfrm>
          <a:prstGeom prst="right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 rot="2303778">
            <a:off x="3581400" y="3200400"/>
            <a:ext cx="490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400">
                <a:solidFill>
                  <a:srgbClr val="FF0000"/>
                </a:solidFill>
                <a:sym typeface="Symbol" pitchFamily="18" charset="2"/>
              </a:rPr>
              <a:t></a:t>
            </a:r>
            <a:endParaRPr lang="en-US" altLang="zh-TW" sz="4400">
              <a:solidFill>
                <a:srgbClr val="FF0000"/>
              </a:solidFill>
            </a:endParaRPr>
          </a:p>
        </p:txBody>
      </p:sp>
      <p:sp>
        <p:nvSpPr>
          <p:cNvPr id="29749" name="Text Box 53"/>
          <p:cNvSpPr txBox="1">
            <a:spLocks noChangeArrowheads="1"/>
          </p:cNvSpPr>
          <p:nvPr/>
        </p:nvSpPr>
        <p:spPr bwMode="auto">
          <a:xfrm rot="2303778">
            <a:off x="8305800" y="3276600"/>
            <a:ext cx="490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400">
                <a:solidFill>
                  <a:srgbClr val="FF0000"/>
                </a:solidFill>
                <a:sym typeface="Symbol" pitchFamily="18" charset="2"/>
              </a:rPr>
              <a:t></a:t>
            </a:r>
            <a:endParaRPr lang="en-US" altLang="zh-TW" sz="4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9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9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9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9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9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9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9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8000"/>
                            </p:stCondLst>
                            <p:childTnLst>
                              <p:par>
                                <p:cTn id="124" presetID="15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utoUpdateAnimBg="0"/>
      <p:bldP spid="29703" grpId="0" animBg="1"/>
      <p:bldP spid="29704" grpId="0" autoUpdateAnimBg="0"/>
      <p:bldP spid="29711" grpId="0" autoUpdateAnimBg="0"/>
      <p:bldP spid="29712" grpId="0" animBg="1"/>
      <p:bldP spid="29713" grpId="0" autoUpdateAnimBg="0"/>
      <p:bldP spid="29715" grpId="0" autoUpdateAnimBg="0"/>
      <p:bldP spid="29722" grpId="0" autoUpdateAnimBg="0"/>
      <p:bldP spid="29729" grpId="0" autoUpdateAnimBg="0"/>
      <p:bldP spid="29730" grpId="0" animBg="1"/>
      <p:bldP spid="29732" grpId="0" animBg="1"/>
      <p:bldP spid="29734" grpId="0" autoUpdateAnimBg="0"/>
      <p:bldP spid="29735" grpId="0" animBg="1"/>
      <p:bldP spid="29737" grpId="0" animBg="1"/>
      <p:bldP spid="29739" grpId="0" autoUpdateAnimBg="0"/>
      <p:bldP spid="29740" grpId="0" animBg="1"/>
      <p:bldP spid="29742" grpId="0" animBg="1"/>
      <p:bldP spid="29744" grpId="0" autoUpdateAnimBg="0"/>
      <p:bldP spid="29745" grpId="0" animBg="1"/>
      <p:bldP spid="29747" grpId="0" animBg="1"/>
      <p:bldP spid="29748" grpId="0" autoUpdateAnimBg="0"/>
      <p:bldP spid="2974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/>
              <a:t>Example:</a:t>
            </a: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976313" y="2438400"/>
          <a:ext cx="3062287" cy="596900"/>
        </p:xfrm>
        <a:graphic>
          <a:graphicData uri="http://schemas.openxmlformats.org/presentationml/2006/ole">
            <p:oleObj spid="_x0000_s48130" name="Equation" r:id="rId3" imgW="1041120" imgH="20304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/>
        </p:nvGraphicFramePr>
        <p:xfrm>
          <a:off x="4862513" y="2362200"/>
          <a:ext cx="3397250" cy="671513"/>
        </p:xfrm>
        <a:graphic>
          <a:graphicData uri="http://schemas.openxmlformats.org/presentationml/2006/ole">
            <p:oleObj spid="_x0000_s48131" name="Equation" r:id="rId4" imgW="1155600" imgH="228600" progId="Equation.3">
              <p:embed/>
            </p:oleObj>
          </a:graphicData>
        </a:graphic>
      </p:graphicFrame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914400" y="3200400"/>
            <a:ext cx="58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latin typeface="Monotype Corsiva" pitchFamily="66" charset="0"/>
              </a:rPr>
              <a:t>Sol)</a:t>
            </a:r>
          </a:p>
        </p:txBody>
      </p:sp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1752600" y="3581400"/>
          <a:ext cx="4876800" cy="915988"/>
        </p:xfrm>
        <a:graphic>
          <a:graphicData uri="http://schemas.openxmlformats.org/presentationml/2006/ole">
            <p:oleObj spid="_x0000_s48132" name="Equation" r:id="rId5" imgW="2095200" imgH="393480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1295400" y="4495800"/>
          <a:ext cx="6858000" cy="915988"/>
        </p:xfrm>
        <a:graphic>
          <a:graphicData uri="http://schemas.openxmlformats.org/presentationml/2006/ole">
            <p:oleObj spid="_x0000_s48133" name="Equation" r:id="rId6" imgW="2946240" imgH="393480" progId="Equation.3">
              <p:embed/>
            </p:oleObj>
          </a:graphicData>
        </a:graphic>
      </p:graphicFrame>
      <p:graphicFrame>
        <p:nvGraphicFramePr>
          <p:cNvPr id="37897" name="Object 9"/>
          <p:cNvGraphicFramePr>
            <a:graphicFrameLocks noChangeAspect="1"/>
          </p:cNvGraphicFramePr>
          <p:nvPr/>
        </p:nvGraphicFramePr>
        <p:xfrm>
          <a:off x="3473450" y="5408613"/>
          <a:ext cx="4908550" cy="915987"/>
        </p:xfrm>
        <a:graphic>
          <a:graphicData uri="http://schemas.openxmlformats.org/presentationml/2006/ole">
            <p:oleObj spid="_x0000_s48134" name="Equation" r:id="rId7" imgW="2108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/>
              <a:t>Example:</a:t>
            </a:r>
          </a:p>
        </p:txBody>
      </p:sp>
      <p:grpSp>
        <p:nvGrpSpPr>
          <p:cNvPr id="2" name="Group 92"/>
          <p:cNvGrpSpPr>
            <a:grpSpLocks/>
          </p:cNvGrpSpPr>
          <p:nvPr/>
        </p:nvGrpSpPr>
        <p:grpSpPr bwMode="auto">
          <a:xfrm>
            <a:off x="1066800" y="2362200"/>
            <a:ext cx="7729538" cy="1752600"/>
            <a:chOff x="672" y="1488"/>
            <a:chExt cx="4869" cy="110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672" y="1488"/>
              <a:ext cx="484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1440" y="1833"/>
              <a:ext cx="768" cy="384"/>
            </a:xfrm>
            <a:prstGeom prst="rect">
              <a:avLst/>
            </a:prstGeom>
            <a:noFill/>
            <a:ln w="28575" cap="rnd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816" y="2217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 flipV="1">
              <a:off x="1824" y="1593"/>
              <a:ext cx="0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2112" y="2217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1200" y="2217"/>
              <a:ext cx="3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>
                  <a:sym typeface="Symbol" pitchFamily="18" charset="2"/>
                </a:rPr>
                <a:t></a:t>
              </a:r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38923" name="Text Box 11"/>
            <p:cNvSpPr txBox="1">
              <a:spLocks noChangeArrowheads="1"/>
            </p:cNvSpPr>
            <p:nvPr/>
          </p:nvSpPr>
          <p:spPr bwMode="auto">
            <a:xfrm>
              <a:off x="1684" y="160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1</a:t>
              </a:r>
            </a:p>
          </p:txBody>
        </p:sp>
        <p:sp>
          <p:nvSpPr>
            <p:cNvPr id="38924" name="Text Box 12"/>
            <p:cNvSpPr txBox="1">
              <a:spLocks noChangeArrowheads="1"/>
            </p:cNvSpPr>
            <p:nvPr/>
          </p:nvSpPr>
          <p:spPr bwMode="auto">
            <a:xfrm>
              <a:off x="2903" y="2073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38925" name="Text Box 13"/>
            <p:cNvSpPr txBox="1">
              <a:spLocks noChangeArrowheads="1"/>
            </p:cNvSpPr>
            <p:nvPr/>
          </p:nvSpPr>
          <p:spPr bwMode="auto">
            <a:xfrm>
              <a:off x="1831" y="1497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w</a:t>
              </a:r>
              <a:r>
                <a:rPr lang="en-US" altLang="zh-TW" b="0" i="1" baseline="-25000"/>
                <a:t>d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1440" y="1833"/>
              <a:ext cx="76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2208" y="2217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912" y="2217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>
              <a:off x="3168" y="2217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 flipV="1">
              <a:off x="4176" y="1593"/>
              <a:ext cx="0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932" name="Text Box 20"/>
            <p:cNvSpPr txBox="1">
              <a:spLocks noChangeArrowheads="1"/>
            </p:cNvSpPr>
            <p:nvPr/>
          </p:nvSpPr>
          <p:spPr bwMode="auto">
            <a:xfrm>
              <a:off x="4464" y="2217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38933" name="Text Box 21"/>
            <p:cNvSpPr txBox="1">
              <a:spLocks noChangeArrowheads="1"/>
            </p:cNvSpPr>
            <p:nvPr/>
          </p:nvSpPr>
          <p:spPr bwMode="auto">
            <a:xfrm>
              <a:off x="3552" y="2217"/>
              <a:ext cx="3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>
                  <a:sym typeface="Symbol" pitchFamily="18" charset="2"/>
                </a:rPr>
                <a:t></a:t>
              </a:r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38935" name="Text Box 23"/>
            <p:cNvSpPr txBox="1">
              <a:spLocks noChangeArrowheads="1"/>
            </p:cNvSpPr>
            <p:nvPr/>
          </p:nvSpPr>
          <p:spPr bwMode="auto">
            <a:xfrm>
              <a:off x="5255" y="2073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38936" name="Text Box 24"/>
            <p:cNvSpPr txBox="1">
              <a:spLocks noChangeArrowheads="1"/>
            </p:cNvSpPr>
            <p:nvPr/>
          </p:nvSpPr>
          <p:spPr bwMode="auto">
            <a:xfrm>
              <a:off x="4183" y="1488"/>
              <a:ext cx="13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  <a:r>
                <a:rPr lang="en-US" altLang="zh-TW" b="0" i="1"/>
                <a:t>=w</a:t>
              </a:r>
              <a:r>
                <a:rPr lang="en-US" altLang="zh-TW" b="0" i="1" baseline="-25000"/>
                <a:t>d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)cos</a:t>
              </a:r>
              <a:r>
                <a:rPr lang="en-US" altLang="zh-TW" b="0">
                  <a:sym typeface="Symbol" pitchFamily="18" charset="2"/>
                </a:rPr>
                <a:t></a:t>
              </a:r>
              <a:r>
                <a:rPr lang="en-US" altLang="zh-TW" b="0" baseline="-25000">
                  <a:sym typeface="Symbol" pitchFamily="18" charset="2"/>
                </a:rPr>
                <a:t>0</a:t>
              </a:r>
              <a:r>
                <a:rPr lang="en-US" altLang="zh-TW" b="0" i="1">
                  <a:sym typeface="Symbol" pitchFamily="18" charset="2"/>
                </a:rPr>
                <a:t>t</a:t>
              </a:r>
              <a:endParaRPr lang="en-US" altLang="zh-TW" b="0" i="1"/>
            </a:p>
          </p:txBody>
        </p:sp>
        <p:grpSp>
          <p:nvGrpSpPr>
            <p:cNvPr id="3" name="Group 90"/>
            <p:cNvGrpSpPr>
              <a:grpSpLocks/>
            </p:cNvGrpSpPr>
            <p:nvPr/>
          </p:nvGrpSpPr>
          <p:grpSpPr bwMode="auto">
            <a:xfrm>
              <a:off x="3264" y="1872"/>
              <a:ext cx="1824" cy="672"/>
              <a:chOff x="3312" y="2016"/>
              <a:chExt cx="1824" cy="672"/>
            </a:xfrm>
          </p:grpSpPr>
          <p:grpSp>
            <p:nvGrpSpPr>
              <p:cNvPr id="4" name="Group 89"/>
              <p:cNvGrpSpPr>
                <a:grpSpLocks/>
              </p:cNvGrpSpPr>
              <p:nvPr/>
            </p:nvGrpSpPr>
            <p:grpSpPr bwMode="auto">
              <a:xfrm>
                <a:off x="3873" y="2016"/>
                <a:ext cx="702" cy="672"/>
                <a:chOff x="3873" y="2160"/>
                <a:chExt cx="702" cy="384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auto">
                <a:xfrm flipH="1">
                  <a:off x="3873" y="2160"/>
                  <a:ext cx="39" cy="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2" y="48"/>
                    </a:cxn>
                    <a:cxn ang="0">
                      <a:pos x="336" y="240"/>
                    </a:cxn>
                    <a:cxn ang="0">
                      <a:pos x="384" y="384"/>
                    </a:cxn>
                  </a:cxnLst>
                  <a:rect l="0" t="0" r="r" b="b"/>
                  <a:pathLst>
                    <a:path w="384" h="384">
                      <a:moveTo>
                        <a:pt x="0" y="0"/>
                      </a:moveTo>
                      <a:cubicBezTo>
                        <a:pt x="68" y="4"/>
                        <a:pt x="136" y="8"/>
                        <a:pt x="192" y="48"/>
                      </a:cubicBezTo>
                      <a:cubicBezTo>
                        <a:pt x="248" y="88"/>
                        <a:pt x="304" y="184"/>
                        <a:pt x="336" y="240"/>
                      </a:cubicBezTo>
                      <a:cubicBezTo>
                        <a:pt x="368" y="296"/>
                        <a:pt x="376" y="340"/>
                        <a:pt x="384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" name="Group 43"/>
                <p:cNvGrpSpPr>
                  <a:grpSpLocks/>
                </p:cNvGrpSpPr>
                <p:nvPr/>
              </p:nvGrpSpPr>
              <p:grpSpPr bwMode="auto">
                <a:xfrm>
                  <a:off x="3912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56" name="Freeform 44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57" name="Freeform 45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46"/>
                <p:cNvGrpSpPr>
                  <a:grpSpLocks/>
                </p:cNvGrpSpPr>
                <p:nvPr/>
              </p:nvGrpSpPr>
              <p:grpSpPr bwMode="auto">
                <a:xfrm flipH="1">
                  <a:off x="3990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60" name="Freeform 48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49"/>
                <p:cNvGrpSpPr>
                  <a:grpSpLocks/>
                </p:cNvGrpSpPr>
                <p:nvPr/>
              </p:nvGrpSpPr>
              <p:grpSpPr bwMode="auto">
                <a:xfrm>
                  <a:off x="4068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62" name="Freeform 50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63" name="Freeform 51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52"/>
                <p:cNvGrpSpPr>
                  <a:grpSpLocks/>
                </p:cNvGrpSpPr>
                <p:nvPr/>
              </p:nvGrpSpPr>
              <p:grpSpPr bwMode="auto">
                <a:xfrm flipH="1">
                  <a:off x="4146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65" name="Freeform 53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66" name="Freeform 54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56"/>
                <p:cNvGrpSpPr>
                  <a:grpSpLocks/>
                </p:cNvGrpSpPr>
                <p:nvPr/>
              </p:nvGrpSpPr>
              <p:grpSpPr bwMode="auto">
                <a:xfrm>
                  <a:off x="4224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69" name="Freeform 57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70" name="Freeform 58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59"/>
                <p:cNvGrpSpPr>
                  <a:grpSpLocks/>
                </p:cNvGrpSpPr>
                <p:nvPr/>
              </p:nvGrpSpPr>
              <p:grpSpPr bwMode="auto">
                <a:xfrm flipH="1">
                  <a:off x="4302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72" name="Freeform 60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73" name="Freeform 61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62"/>
                <p:cNvGrpSpPr>
                  <a:grpSpLocks/>
                </p:cNvGrpSpPr>
                <p:nvPr/>
              </p:nvGrpSpPr>
              <p:grpSpPr bwMode="auto">
                <a:xfrm>
                  <a:off x="4380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75" name="Freeform 63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76" name="Freeform 64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65"/>
                <p:cNvGrpSpPr>
                  <a:grpSpLocks/>
                </p:cNvGrpSpPr>
                <p:nvPr/>
              </p:nvGrpSpPr>
              <p:grpSpPr bwMode="auto">
                <a:xfrm flipH="1">
                  <a:off x="4458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38978" name="Freeform 66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38979" name="Freeform 67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82" name="Freeform 70"/>
                <p:cNvSpPr>
                  <a:spLocks/>
                </p:cNvSpPr>
                <p:nvPr/>
              </p:nvSpPr>
              <p:spPr bwMode="auto">
                <a:xfrm>
                  <a:off x="4536" y="2160"/>
                  <a:ext cx="39" cy="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2" y="48"/>
                    </a:cxn>
                    <a:cxn ang="0">
                      <a:pos x="336" y="240"/>
                    </a:cxn>
                    <a:cxn ang="0">
                      <a:pos x="384" y="384"/>
                    </a:cxn>
                  </a:cxnLst>
                  <a:rect l="0" t="0" r="r" b="b"/>
                  <a:pathLst>
                    <a:path w="384" h="384">
                      <a:moveTo>
                        <a:pt x="0" y="0"/>
                      </a:moveTo>
                      <a:cubicBezTo>
                        <a:pt x="68" y="4"/>
                        <a:pt x="136" y="8"/>
                        <a:pt x="192" y="48"/>
                      </a:cubicBezTo>
                      <a:cubicBezTo>
                        <a:pt x="248" y="88"/>
                        <a:pt x="304" y="184"/>
                        <a:pt x="336" y="240"/>
                      </a:cubicBezTo>
                      <a:cubicBezTo>
                        <a:pt x="368" y="296"/>
                        <a:pt x="376" y="340"/>
                        <a:pt x="384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38938" name="Line 26"/>
              <p:cNvSpPr>
                <a:spLocks noChangeShapeType="1"/>
              </p:cNvSpPr>
              <p:nvPr/>
            </p:nvSpPr>
            <p:spPr bwMode="auto">
              <a:xfrm>
                <a:off x="4560" y="235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27"/>
              <p:cNvSpPr>
                <a:spLocks noChangeShapeType="1"/>
              </p:cNvSpPr>
              <p:nvPr/>
            </p:nvSpPr>
            <p:spPr bwMode="auto">
              <a:xfrm flipV="1">
                <a:off x="3312" y="235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aphicFrame>
        <p:nvGraphicFramePr>
          <p:cNvPr id="39007" name="Object 95"/>
          <p:cNvGraphicFramePr>
            <a:graphicFrameLocks noChangeAspect="1"/>
          </p:cNvGraphicFramePr>
          <p:nvPr/>
        </p:nvGraphicFramePr>
        <p:xfrm>
          <a:off x="1066800" y="4267200"/>
          <a:ext cx="5878513" cy="906463"/>
        </p:xfrm>
        <a:graphic>
          <a:graphicData uri="http://schemas.openxmlformats.org/presentationml/2006/ole">
            <p:oleObj spid="_x0000_s49154" name="Equation" r:id="rId3" imgW="2793960" imgH="431640" progId="Equation.3">
              <p:embed/>
            </p:oleObj>
          </a:graphicData>
        </a:graphic>
      </p:graphicFrame>
      <p:graphicFrame>
        <p:nvGraphicFramePr>
          <p:cNvPr id="39008" name="Object 96"/>
          <p:cNvGraphicFramePr>
            <a:graphicFrameLocks noChangeAspect="1"/>
          </p:cNvGraphicFramePr>
          <p:nvPr/>
        </p:nvGraphicFramePr>
        <p:xfrm>
          <a:off x="990600" y="5775325"/>
          <a:ext cx="3259138" cy="481013"/>
        </p:xfrm>
        <a:graphic>
          <a:graphicData uri="http://schemas.openxmlformats.org/presentationml/2006/ole">
            <p:oleObj spid="_x0000_s49155" name="Equation" r:id="rId4" imgW="1549080" imgH="228600" progId="Equation.3">
              <p:embed/>
            </p:oleObj>
          </a:graphicData>
        </a:graphic>
      </p:graphicFrame>
      <p:graphicFrame>
        <p:nvGraphicFramePr>
          <p:cNvPr id="39011" name="Object 99"/>
          <p:cNvGraphicFramePr>
            <a:graphicFrameLocks noChangeAspect="1"/>
          </p:cNvGraphicFramePr>
          <p:nvPr/>
        </p:nvGraphicFramePr>
        <p:xfrm>
          <a:off x="4259263" y="5181600"/>
          <a:ext cx="4275137" cy="1279525"/>
        </p:xfrm>
        <a:graphic>
          <a:graphicData uri="http://schemas.openxmlformats.org/presentationml/2006/ole">
            <p:oleObj spid="_x0000_s49156" name="Equation" r:id="rId5" imgW="2031840" imgH="609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/>
              <a:t>Example: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66800" y="2362200"/>
            <a:ext cx="7729538" cy="1752600"/>
            <a:chOff x="672" y="1488"/>
            <a:chExt cx="4869" cy="1104"/>
          </a:xfrm>
        </p:grpSpPr>
        <p:sp>
          <p:nvSpPr>
            <p:cNvPr id="40966" name="Rectangle 6"/>
            <p:cNvSpPr>
              <a:spLocks noChangeArrowheads="1"/>
            </p:cNvSpPr>
            <p:nvPr/>
          </p:nvSpPr>
          <p:spPr bwMode="auto">
            <a:xfrm>
              <a:off x="672" y="1488"/>
              <a:ext cx="4848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1440" y="1833"/>
              <a:ext cx="768" cy="384"/>
            </a:xfrm>
            <a:prstGeom prst="rect">
              <a:avLst/>
            </a:prstGeom>
            <a:noFill/>
            <a:ln w="28575" cap="rnd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8" name="Line 8"/>
            <p:cNvSpPr>
              <a:spLocks noChangeShapeType="1"/>
            </p:cNvSpPr>
            <p:nvPr/>
          </p:nvSpPr>
          <p:spPr bwMode="auto">
            <a:xfrm>
              <a:off x="816" y="2217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 flipV="1">
              <a:off x="1824" y="1593"/>
              <a:ext cx="0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70" name="Text Box 10"/>
            <p:cNvSpPr txBox="1">
              <a:spLocks noChangeArrowheads="1"/>
            </p:cNvSpPr>
            <p:nvPr/>
          </p:nvSpPr>
          <p:spPr bwMode="auto">
            <a:xfrm>
              <a:off x="2112" y="2217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1200" y="2217"/>
              <a:ext cx="3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>
                  <a:sym typeface="Symbol" pitchFamily="18" charset="2"/>
                </a:rPr>
                <a:t></a:t>
              </a:r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0972" name="Text Box 12"/>
            <p:cNvSpPr txBox="1">
              <a:spLocks noChangeArrowheads="1"/>
            </p:cNvSpPr>
            <p:nvPr/>
          </p:nvSpPr>
          <p:spPr bwMode="auto">
            <a:xfrm>
              <a:off x="1684" y="1602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1</a:t>
              </a:r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auto">
            <a:xfrm>
              <a:off x="2903" y="2073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40974" name="Text Box 14"/>
            <p:cNvSpPr txBox="1">
              <a:spLocks noChangeArrowheads="1"/>
            </p:cNvSpPr>
            <p:nvPr/>
          </p:nvSpPr>
          <p:spPr bwMode="auto">
            <a:xfrm>
              <a:off x="1831" y="1497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w</a:t>
              </a:r>
              <a:r>
                <a:rPr lang="en-US" altLang="zh-TW" b="0" i="1" baseline="-25000"/>
                <a:t>d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  <p:sp>
          <p:nvSpPr>
            <p:cNvPr id="40975" name="Line 15"/>
            <p:cNvSpPr>
              <a:spLocks noChangeShapeType="1"/>
            </p:cNvSpPr>
            <p:nvPr/>
          </p:nvSpPr>
          <p:spPr bwMode="auto">
            <a:xfrm>
              <a:off x="1440" y="1833"/>
              <a:ext cx="76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>
              <a:off x="2208" y="2217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77" name="Line 17"/>
            <p:cNvSpPr>
              <a:spLocks noChangeShapeType="1"/>
            </p:cNvSpPr>
            <p:nvPr/>
          </p:nvSpPr>
          <p:spPr bwMode="auto">
            <a:xfrm>
              <a:off x="912" y="2217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78" name="Line 18"/>
            <p:cNvSpPr>
              <a:spLocks noChangeShapeType="1"/>
            </p:cNvSpPr>
            <p:nvPr/>
          </p:nvSpPr>
          <p:spPr bwMode="auto">
            <a:xfrm>
              <a:off x="3168" y="2217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79" name="Line 19"/>
            <p:cNvSpPr>
              <a:spLocks noChangeShapeType="1"/>
            </p:cNvSpPr>
            <p:nvPr/>
          </p:nvSpPr>
          <p:spPr bwMode="auto">
            <a:xfrm flipV="1">
              <a:off x="4176" y="1593"/>
              <a:ext cx="0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980" name="Text Box 20"/>
            <p:cNvSpPr txBox="1">
              <a:spLocks noChangeArrowheads="1"/>
            </p:cNvSpPr>
            <p:nvPr/>
          </p:nvSpPr>
          <p:spPr bwMode="auto">
            <a:xfrm>
              <a:off x="4464" y="2217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0981" name="Text Box 21"/>
            <p:cNvSpPr txBox="1">
              <a:spLocks noChangeArrowheads="1"/>
            </p:cNvSpPr>
            <p:nvPr/>
          </p:nvSpPr>
          <p:spPr bwMode="auto">
            <a:xfrm>
              <a:off x="3552" y="2217"/>
              <a:ext cx="3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>
                  <a:sym typeface="Symbol" pitchFamily="18" charset="2"/>
                </a:rPr>
                <a:t></a:t>
              </a:r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0982" name="Text Box 22"/>
            <p:cNvSpPr txBox="1">
              <a:spLocks noChangeArrowheads="1"/>
            </p:cNvSpPr>
            <p:nvPr/>
          </p:nvSpPr>
          <p:spPr bwMode="auto">
            <a:xfrm>
              <a:off x="5255" y="2073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40983" name="Text Box 23"/>
            <p:cNvSpPr txBox="1">
              <a:spLocks noChangeArrowheads="1"/>
            </p:cNvSpPr>
            <p:nvPr/>
          </p:nvSpPr>
          <p:spPr bwMode="auto">
            <a:xfrm>
              <a:off x="4183" y="1488"/>
              <a:ext cx="13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f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  <a:r>
                <a:rPr lang="en-US" altLang="zh-TW" b="0" i="1"/>
                <a:t>=w</a:t>
              </a:r>
              <a:r>
                <a:rPr lang="en-US" altLang="zh-TW" b="0" i="1" baseline="-25000"/>
                <a:t>d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)cos</a:t>
              </a:r>
              <a:r>
                <a:rPr lang="en-US" altLang="zh-TW" b="0">
                  <a:sym typeface="Symbol" pitchFamily="18" charset="2"/>
                </a:rPr>
                <a:t></a:t>
              </a:r>
              <a:r>
                <a:rPr lang="en-US" altLang="zh-TW" b="0" baseline="-25000">
                  <a:sym typeface="Symbol" pitchFamily="18" charset="2"/>
                </a:rPr>
                <a:t>0</a:t>
              </a:r>
              <a:r>
                <a:rPr lang="en-US" altLang="zh-TW" b="0" i="1">
                  <a:sym typeface="Symbol" pitchFamily="18" charset="2"/>
                </a:rPr>
                <a:t>t</a:t>
              </a:r>
              <a:endParaRPr lang="en-US" altLang="zh-TW" b="0" i="1"/>
            </a:p>
          </p:txBody>
        </p:sp>
        <p:grpSp>
          <p:nvGrpSpPr>
            <p:cNvPr id="3" name="Group 24"/>
            <p:cNvGrpSpPr>
              <a:grpSpLocks/>
            </p:cNvGrpSpPr>
            <p:nvPr/>
          </p:nvGrpSpPr>
          <p:grpSpPr bwMode="auto">
            <a:xfrm>
              <a:off x="3264" y="1872"/>
              <a:ext cx="1824" cy="672"/>
              <a:chOff x="3312" y="2016"/>
              <a:chExt cx="1824" cy="672"/>
            </a:xfrm>
          </p:grpSpPr>
          <p:grpSp>
            <p:nvGrpSpPr>
              <p:cNvPr id="4" name="Group 25"/>
              <p:cNvGrpSpPr>
                <a:grpSpLocks/>
              </p:cNvGrpSpPr>
              <p:nvPr/>
            </p:nvGrpSpPr>
            <p:grpSpPr bwMode="auto">
              <a:xfrm>
                <a:off x="3873" y="2016"/>
                <a:ext cx="702" cy="672"/>
                <a:chOff x="3873" y="2160"/>
                <a:chExt cx="702" cy="384"/>
              </a:xfrm>
            </p:grpSpPr>
            <p:sp>
              <p:nvSpPr>
                <p:cNvPr id="40986" name="Freeform 26"/>
                <p:cNvSpPr>
                  <a:spLocks/>
                </p:cNvSpPr>
                <p:nvPr/>
              </p:nvSpPr>
              <p:spPr bwMode="auto">
                <a:xfrm flipH="1">
                  <a:off x="3873" y="2160"/>
                  <a:ext cx="39" cy="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2" y="48"/>
                    </a:cxn>
                    <a:cxn ang="0">
                      <a:pos x="336" y="240"/>
                    </a:cxn>
                    <a:cxn ang="0">
                      <a:pos x="384" y="384"/>
                    </a:cxn>
                  </a:cxnLst>
                  <a:rect l="0" t="0" r="r" b="b"/>
                  <a:pathLst>
                    <a:path w="384" h="384">
                      <a:moveTo>
                        <a:pt x="0" y="0"/>
                      </a:moveTo>
                      <a:cubicBezTo>
                        <a:pt x="68" y="4"/>
                        <a:pt x="136" y="8"/>
                        <a:pt x="192" y="48"/>
                      </a:cubicBezTo>
                      <a:cubicBezTo>
                        <a:pt x="248" y="88"/>
                        <a:pt x="304" y="184"/>
                        <a:pt x="336" y="240"/>
                      </a:cubicBezTo>
                      <a:cubicBezTo>
                        <a:pt x="368" y="296"/>
                        <a:pt x="376" y="340"/>
                        <a:pt x="384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5" name="Group 27"/>
                <p:cNvGrpSpPr>
                  <a:grpSpLocks/>
                </p:cNvGrpSpPr>
                <p:nvPr/>
              </p:nvGrpSpPr>
              <p:grpSpPr bwMode="auto">
                <a:xfrm>
                  <a:off x="3912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0988" name="Freeform 28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0989" name="Freeform 29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30"/>
                <p:cNvGrpSpPr>
                  <a:grpSpLocks/>
                </p:cNvGrpSpPr>
                <p:nvPr/>
              </p:nvGrpSpPr>
              <p:grpSpPr bwMode="auto">
                <a:xfrm flipH="1">
                  <a:off x="3990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0991" name="Freeform 31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0992" name="Freeform 32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33"/>
                <p:cNvGrpSpPr>
                  <a:grpSpLocks/>
                </p:cNvGrpSpPr>
                <p:nvPr/>
              </p:nvGrpSpPr>
              <p:grpSpPr bwMode="auto">
                <a:xfrm>
                  <a:off x="4068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0994" name="Freeform 34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0995" name="Freeform 35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36"/>
                <p:cNvGrpSpPr>
                  <a:grpSpLocks/>
                </p:cNvGrpSpPr>
                <p:nvPr/>
              </p:nvGrpSpPr>
              <p:grpSpPr bwMode="auto">
                <a:xfrm flipH="1">
                  <a:off x="4146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0997" name="Freeform 37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0998" name="Freeform 38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39"/>
                <p:cNvGrpSpPr>
                  <a:grpSpLocks/>
                </p:cNvGrpSpPr>
                <p:nvPr/>
              </p:nvGrpSpPr>
              <p:grpSpPr bwMode="auto">
                <a:xfrm>
                  <a:off x="4224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1000" name="Freeform 40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001" name="Freeform 41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42"/>
                <p:cNvGrpSpPr>
                  <a:grpSpLocks/>
                </p:cNvGrpSpPr>
                <p:nvPr/>
              </p:nvGrpSpPr>
              <p:grpSpPr bwMode="auto">
                <a:xfrm flipH="1">
                  <a:off x="4302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1003" name="Freeform 43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004" name="Freeform 44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4380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1006" name="Freeform 46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007" name="Freeform 47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48"/>
                <p:cNvGrpSpPr>
                  <a:grpSpLocks/>
                </p:cNvGrpSpPr>
                <p:nvPr/>
              </p:nvGrpSpPr>
              <p:grpSpPr bwMode="auto">
                <a:xfrm flipH="1">
                  <a:off x="4458" y="2160"/>
                  <a:ext cx="78" cy="384"/>
                  <a:chOff x="1056" y="3120"/>
                  <a:chExt cx="768" cy="768"/>
                </a:xfrm>
              </p:grpSpPr>
              <p:sp>
                <p:nvSpPr>
                  <p:cNvPr id="41009" name="Freeform 49"/>
                  <p:cNvSpPr>
                    <a:spLocks/>
                  </p:cNvSpPr>
                  <p:nvPr/>
                </p:nvSpPr>
                <p:spPr bwMode="auto">
                  <a:xfrm>
                    <a:off x="1056" y="3120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010" name="Freeform 50"/>
                  <p:cNvSpPr>
                    <a:spLocks/>
                  </p:cNvSpPr>
                  <p:nvPr/>
                </p:nvSpPr>
                <p:spPr bwMode="auto">
                  <a:xfrm flipH="1" flipV="1">
                    <a:off x="1440" y="3504"/>
                    <a:ext cx="384" cy="38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92" y="48"/>
                      </a:cxn>
                      <a:cxn ang="0">
                        <a:pos x="336" y="240"/>
                      </a:cxn>
                      <a:cxn ang="0">
                        <a:pos x="384" y="384"/>
                      </a:cxn>
                    </a:cxnLst>
                    <a:rect l="0" t="0" r="r" b="b"/>
                    <a:pathLst>
                      <a:path w="384" h="384">
                        <a:moveTo>
                          <a:pt x="0" y="0"/>
                        </a:moveTo>
                        <a:cubicBezTo>
                          <a:pt x="68" y="4"/>
                          <a:pt x="136" y="8"/>
                          <a:pt x="192" y="48"/>
                        </a:cubicBezTo>
                        <a:cubicBezTo>
                          <a:pt x="248" y="88"/>
                          <a:pt x="304" y="184"/>
                          <a:pt x="336" y="240"/>
                        </a:cubicBezTo>
                        <a:cubicBezTo>
                          <a:pt x="368" y="296"/>
                          <a:pt x="376" y="340"/>
                          <a:pt x="384" y="384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011" name="Freeform 51"/>
                <p:cNvSpPr>
                  <a:spLocks/>
                </p:cNvSpPr>
                <p:nvPr/>
              </p:nvSpPr>
              <p:spPr bwMode="auto">
                <a:xfrm>
                  <a:off x="4536" y="2160"/>
                  <a:ext cx="39" cy="1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2" y="48"/>
                    </a:cxn>
                    <a:cxn ang="0">
                      <a:pos x="336" y="240"/>
                    </a:cxn>
                    <a:cxn ang="0">
                      <a:pos x="384" y="384"/>
                    </a:cxn>
                  </a:cxnLst>
                  <a:rect l="0" t="0" r="r" b="b"/>
                  <a:pathLst>
                    <a:path w="384" h="384">
                      <a:moveTo>
                        <a:pt x="0" y="0"/>
                      </a:moveTo>
                      <a:cubicBezTo>
                        <a:pt x="68" y="4"/>
                        <a:pt x="136" y="8"/>
                        <a:pt x="192" y="48"/>
                      </a:cubicBezTo>
                      <a:cubicBezTo>
                        <a:pt x="248" y="88"/>
                        <a:pt x="304" y="184"/>
                        <a:pt x="336" y="240"/>
                      </a:cubicBezTo>
                      <a:cubicBezTo>
                        <a:pt x="368" y="296"/>
                        <a:pt x="376" y="340"/>
                        <a:pt x="384" y="38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  <a:effectLst/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sp>
            <p:nvSpPr>
              <p:cNvPr id="41012" name="Line 52"/>
              <p:cNvSpPr>
                <a:spLocks noChangeShapeType="1"/>
              </p:cNvSpPr>
              <p:nvPr/>
            </p:nvSpPr>
            <p:spPr bwMode="auto">
              <a:xfrm>
                <a:off x="4560" y="235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1013" name="Line 53"/>
              <p:cNvSpPr>
                <a:spLocks noChangeShapeType="1"/>
              </p:cNvSpPr>
              <p:nvPr/>
            </p:nvSpPr>
            <p:spPr bwMode="auto">
              <a:xfrm flipV="1">
                <a:off x="3312" y="235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aphicFrame>
        <p:nvGraphicFramePr>
          <p:cNvPr id="41014" name="Object 54"/>
          <p:cNvGraphicFramePr>
            <a:graphicFrameLocks noChangeAspect="1"/>
          </p:cNvGraphicFramePr>
          <p:nvPr/>
        </p:nvGraphicFramePr>
        <p:xfrm>
          <a:off x="1066800" y="4267200"/>
          <a:ext cx="5878513" cy="906463"/>
        </p:xfrm>
        <a:graphic>
          <a:graphicData uri="http://schemas.openxmlformats.org/presentationml/2006/ole">
            <p:oleObj spid="_x0000_s50178" name="Equation" r:id="rId3" imgW="2793960" imgH="431640" progId="Equation.3">
              <p:embed/>
            </p:oleObj>
          </a:graphicData>
        </a:graphic>
      </p:graphicFrame>
      <p:graphicFrame>
        <p:nvGraphicFramePr>
          <p:cNvPr id="41015" name="Object 55"/>
          <p:cNvGraphicFramePr>
            <a:graphicFrameLocks noChangeAspect="1"/>
          </p:cNvGraphicFramePr>
          <p:nvPr/>
        </p:nvGraphicFramePr>
        <p:xfrm>
          <a:off x="990600" y="5775325"/>
          <a:ext cx="3259138" cy="481013"/>
        </p:xfrm>
        <a:graphic>
          <a:graphicData uri="http://schemas.openxmlformats.org/presentationml/2006/ole">
            <p:oleObj spid="_x0000_s50179" name="Equation" r:id="rId4" imgW="1549080" imgH="228600" progId="Equation.3">
              <p:embed/>
            </p:oleObj>
          </a:graphicData>
        </a:graphic>
      </p:graphicFrame>
      <p:graphicFrame>
        <p:nvGraphicFramePr>
          <p:cNvPr id="41016" name="Object 56"/>
          <p:cNvGraphicFramePr>
            <a:graphicFrameLocks noChangeAspect="1"/>
          </p:cNvGraphicFramePr>
          <p:nvPr/>
        </p:nvGraphicFramePr>
        <p:xfrm>
          <a:off x="4259263" y="5181600"/>
          <a:ext cx="4275137" cy="1279525"/>
        </p:xfrm>
        <a:graphic>
          <a:graphicData uri="http://schemas.openxmlformats.org/presentationml/2006/ole">
            <p:oleObj spid="_x0000_s50180" name="Equation" r:id="rId5" imgW="2031840" imgH="609480" progId="Equation.3">
              <p:embed/>
            </p:oleObj>
          </a:graphicData>
        </a:graphic>
      </p:graphicFrame>
      <p:pic>
        <p:nvPicPr>
          <p:cNvPr id="41017" name="Picture 5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91000" y="228600"/>
            <a:ext cx="4605338" cy="2138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41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/>
              <a:t>Example:</a:t>
            </a:r>
          </a:p>
        </p:txBody>
      </p:sp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914400" y="2271713"/>
          <a:ext cx="2390775" cy="1157287"/>
        </p:xfrm>
        <a:graphic>
          <a:graphicData uri="http://schemas.openxmlformats.org/presentationml/2006/ole">
            <p:oleObj spid="_x0000_s51202" name="Equation" r:id="rId3" imgW="812520" imgH="393480" progId="Equation.3">
              <p:embed/>
            </p:oleObj>
          </a:graphicData>
        </a:graphic>
      </p:graphicFrame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4191000" y="2590800"/>
          <a:ext cx="1941513" cy="596900"/>
        </p:xfrm>
        <a:graphic>
          <a:graphicData uri="http://schemas.openxmlformats.org/presentationml/2006/ole">
            <p:oleObj spid="_x0000_s51203" name="Equation" r:id="rId4" imgW="660240" imgH="203040" progId="Equation.3">
              <p:embed/>
            </p:oleObj>
          </a:graphicData>
        </a:graphic>
      </p:graphicFrame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785813" y="3505200"/>
            <a:ext cx="585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>
                <a:latin typeface="Monotype Corsiva" pitchFamily="66" charset="0"/>
              </a:rPr>
              <a:t>Sol)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5029200" y="381000"/>
            <a:ext cx="3581400" cy="1752600"/>
            <a:chOff x="576" y="2544"/>
            <a:chExt cx="2256" cy="1104"/>
          </a:xfrm>
        </p:grpSpPr>
        <p:sp>
          <p:nvSpPr>
            <p:cNvPr id="41996" name="Rectangle 12"/>
            <p:cNvSpPr>
              <a:spLocks noChangeArrowheads="1"/>
            </p:cNvSpPr>
            <p:nvPr/>
          </p:nvSpPr>
          <p:spPr bwMode="auto">
            <a:xfrm>
              <a:off x="576" y="2544"/>
              <a:ext cx="2256" cy="110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41997" name="Rectangle 13"/>
            <p:cNvSpPr>
              <a:spLocks noChangeArrowheads="1"/>
            </p:cNvSpPr>
            <p:nvPr/>
          </p:nvSpPr>
          <p:spPr bwMode="auto">
            <a:xfrm>
              <a:off x="1248" y="2880"/>
              <a:ext cx="768" cy="384"/>
            </a:xfrm>
            <a:prstGeom prst="rect">
              <a:avLst/>
            </a:prstGeom>
            <a:noFill/>
            <a:ln w="28575" cap="rnd">
              <a:solidFill>
                <a:srgbClr val="FF3300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624" y="3264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999" name="Line 15"/>
            <p:cNvSpPr>
              <a:spLocks noChangeShapeType="1"/>
            </p:cNvSpPr>
            <p:nvPr/>
          </p:nvSpPr>
          <p:spPr bwMode="auto">
            <a:xfrm flipV="1">
              <a:off x="1632" y="2640"/>
              <a:ext cx="0" cy="9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0" name="Text Box 16"/>
            <p:cNvSpPr txBox="1">
              <a:spLocks noChangeArrowheads="1"/>
            </p:cNvSpPr>
            <p:nvPr/>
          </p:nvSpPr>
          <p:spPr bwMode="auto">
            <a:xfrm>
              <a:off x="1920" y="3264"/>
              <a:ext cx="3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2001" name="Text Box 17"/>
            <p:cNvSpPr txBox="1">
              <a:spLocks noChangeArrowheads="1"/>
            </p:cNvSpPr>
            <p:nvPr/>
          </p:nvSpPr>
          <p:spPr bwMode="auto">
            <a:xfrm>
              <a:off x="1008" y="3264"/>
              <a:ext cx="37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 i="1">
                  <a:sym typeface="Symbol" pitchFamily="18" charset="2"/>
                </a:rPr>
                <a:t></a:t>
              </a:r>
              <a:r>
                <a:rPr lang="en-US" altLang="zh-TW" sz="1800" b="0" i="1"/>
                <a:t>d</a:t>
              </a:r>
              <a:r>
                <a:rPr lang="en-US" altLang="zh-TW" sz="1800" b="0"/>
                <a:t>/2</a:t>
              </a:r>
            </a:p>
          </p:txBody>
        </p:sp>
        <p:sp>
          <p:nvSpPr>
            <p:cNvPr id="42002" name="Text Box 18"/>
            <p:cNvSpPr txBox="1">
              <a:spLocks noChangeArrowheads="1"/>
            </p:cNvSpPr>
            <p:nvPr/>
          </p:nvSpPr>
          <p:spPr bwMode="auto">
            <a:xfrm>
              <a:off x="1492" y="2649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1800" b="0"/>
                <a:t>1</a:t>
              </a:r>
            </a:p>
          </p:txBody>
        </p:sp>
        <p:sp>
          <p:nvSpPr>
            <p:cNvPr id="42003" name="Text Box 19"/>
            <p:cNvSpPr txBox="1">
              <a:spLocks noChangeArrowheads="1"/>
            </p:cNvSpPr>
            <p:nvPr/>
          </p:nvSpPr>
          <p:spPr bwMode="auto">
            <a:xfrm>
              <a:off x="2471" y="2967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42004" name="Text Box 20"/>
            <p:cNvSpPr txBox="1">
              <a:spLocks noChangeArrowheads="1"/>
            </p:cNvSpPr>
            <p:nvPr/>
          </p:nvSpPr>
          <p:spPr bwMode="auto">
            <a:xfrm>
              <a:off x="1639" y="2544"/>
              <a:ext cx="4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w</a:t>
              </a:r>
              <a:r>
                <a:rPr lang="en-US" altLang="zh-TW" b="0" i="1" baseline="-25000"/>
                <a:t>d</a:t>
              </a:r>
              <a:r>
                <a:rPr lang="en-US" altLang="zh-TW" b="0"/>
                <a:t>(</a:t>
              </a:r>
              <a:r>
                <a:rPr lang="en-US" altLang="zh-TW" b="0" i="1"/>
                <a:t>t</a:t>
              </a:r>
              <a:r>
                <a:rPr lang="en-US" altLang="zh-TW" b="0"/>
                <a:t>)</a:t>
              </a:r>
            </a:p>
          </p:txBody>
        </p:sp>
        <p:sp>
          <p:nvSpPr>
            <p:cNvPr id="42005" name="Line 21"/>
            <p:cNvSpPr>
              <a:spLocks noChangeShapeType="1"/>
            </p:cNvSpPr>
            <p:nvPr/>
          </p:nvSpPr>
          <p:spPr bwMode="auto">
            <a:xfrm>
              <a:off x="1248" y="2880"/>
              <a:ext cx="76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6" name="Line 22"/>
            <p:cNvSpPr>
              <a:spLocks noChangeShapeType="1"/>
            </p:cNvSpPr>
            <p:nvPr/>
          </p:nvSpPr>
          <p:spPr bwMode="auto">
            <a:xfrm>
              <a:off x="2016" y="3264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007" name="Line 23"/>
            <p:cNvSpPr>
              <a:spLocks noChangeShapeType="1"/>
            </p:cNvSpPr>
            <p:nvPr/>
          </p:nvSpPr>
          <p:spPr bwMode="auto">
            <a:xfrm>
              <a:off x="720" y="3264"/>
              <a:ext cx="528" cy="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aphicFrame>
        <p:nvGraphicFramePr>
          <p:cNvPr id="42046" name="Object 62"/>
          <p:cNvGraphicFramePr>
            <a:graphicFrameLocks noChangeAspect="1"/>
          </p:cNvGraphicFramePr>
          <p:nvPr/>
        </p:nvGraphicFramePr>
        <p:xfrm>
          <a:off x="1143000" y="3810000"/>
          <a:ext cx="2832100" cy="906463"/>
        </p:xfrm>
        <a:graphic>
          <a:graphicData uri="http://schemas.openxmlformats.org/presentationml/2006/ole">
            <p:oleObj spid="_x0000_s51204" name="Equation" r:id="rId5" imgW="1346040" imgH="431640" progId="Equation.3">
              <p:embed/>
            </p:oleObj>
          </a:graphicData>
        </a:graphic>
      </p:graphicFrame>
      <p:graphicFrame>
        <p:nvGraphicFramePr>
          <p:cNvPr id="42047" name="Object 63"/>
          <p:cNvGraphicFramePr>
            <a:graphicFrameLocks noChangeAspect="1"/>
          </p:cNvGraphicFramePr>
          <p:nvPr/>
        </p:nvGraphicFramePr>
        <p:xfrm>
          <a:off x="1579563" y="4678363"/>
          <a:ext cx="5049837" cy="960437"/>
        </p:xfrm>
        <a:graphic>
          <a:graphicData uri="http://schemas.openxmlformats.org/presentationml/2006/ole">
            <p:oleObj spid="_x0000_s51205" name="Equation" r:id="rId6" imgW="2400120" imgH="457200" progId="Equation.3">
              <p:embed/>
            </p:oleObj>
          </a:graphicData>
        </a:graphic>
      </p:graphicFrame>
      <p:sp>
        <p:nvSpPr>
          <p:cNvPr id="42048" name="AutoShape 64"/>
          <p:cNvSpPr>
            <a:spLocks noChangeArrowheads="1"/>
          </p:cNvSpPr>
          <p:nvPr/>
        </p:nvSpPr>
        <p:spPr bwMode="auto">
          <a:xfrm>
            <a:off x="838200" y="4983163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49" name="Object 65"/>
          <p:cNvGraphicFramePr>
            <a:graphicFrameLocks noChangeAspect="1"/>
          </p:cNvGraphicFramePr>
          <p:nvPr/>
        </p:nvGraphicFramePr>
        <p:xfrm>
          <a:off x="1905000" y="5645150"/>
          <a:ext cx="3979863" cy="908050"/>
        </p:xfrm>
        <a:graphic>
          <a:graphicData uri="http://schemas.openxmlformats.org/presentationml/2006/ole">
            <p:oleObj spid="_x0000_s51206" name="Equation" r:id="rId7" imgW="1892160" imgH="431640" progId="Equation.3">
              <p:embed/>
            </p:oleObj>
          </a:graphicData>
        </a:graphic>
      </p:graphicFrame>
      <p:sp>
        <p:nvSpPr>
          <p:cNvPr id="42050" name="AutoShape 66"/>
          <p:cNvSpPr>
            <a:spLocks noChangeArrowheads="1"/>
          </p:cNvSpPr>
          <p:nvPr/>
        </p:nvSpPr>
        <p:spPr bwMode="auto">
          <a:xfrm>
            <a:off x="838200" y="58674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2051" name="Object 67"/>
          <p:cNvGraphicFramePr>
            <a:graphicFrameLocks noChangeAspect="1"/>
          </p:cNvGraphicFramePr>
          <p:nvPr/>
        </p:nvGraphicFramePr>
        <p:xfrm>
          <a:off x="5956300" y="5638800"/>
          <a:ext cx="1816100" cy="962025"/>
        </p:xfrm>
        <a:graphic>
          <a:graphicData uri="http://schemas.openxmlformats.org/presentationml/2006/ole">
            <p:oleObj spid="_x0000_s51207" name="Equation" r:id="rId8" imgW="86328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2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2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1" grpId="0" autoUpdateAnimBg="0"/>
      <p:bldP spid="42048" grpId="0" animBg="1"/>
      <p:bldP spid="420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Fourier Transform of </a:t>
            </a:r>
            <a:r>
              <a:rPr lang="en-US" altLang="zh-TW" sz="4800" i="1">
                <a:latin typeface="Times New Roman" pitchFamily="18" charset="0"/>
              </a:rPr>
              <a:t>f’</a:t>
            </a:r>
            <a:r>
              <a:rPr lang="en-US" altLang="zh-TW" sz="4800">
                <a:latin typeface="Times New Roman" pitchFamily="18" charset="0"/>
              </a:rPr>
              <a:t>(</a:t>
            </a:r>
            <a:r>
              <a:rPr lang="en-US" altLang="zh-TW" sz="4800" i="1">
                <a:latin typeface="Times New Roman" pitchFamily="18" charset="0"/>
              </a:rPr>
              <a:t>t</a:t>
            </a:r>
            <a:r>
              <a:rPr lang="en-US" altLang="zh-TW" sz="480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3013" name="Object 5"/>
          <p:cNvGraphicFramePr>
            <a:graphicFrameLocks noChangeAspect="1"/>
          </p:cNvGraphicFramePr>
          <p:nvPr/>
        </p:nvGraphicFramePr>
        <p:xfrm>
          <a:off x="990600" y="2354263"/>
          <a:ext cx="6342063" cy="846137"/>
        </p:xfrm>
        <a:graphic>
          <a:graphicData uri="http://schemas.openxmlformats.org/presentationml/2006/ole">
            <p:oleObj spid="_x0000_s52226" name="Equation" r:id="rId3" imgW="2197080" imgH="291960" progId="Equation.3">
              <p:embed/>
            </p:oleObj>
          </a:graphicData>
        </a:graphic>
      </p:graphicFrame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746125" y="4332288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1635125" y="4495800"/>
          <a:ext cx="3435350" cy="720725"/>
        </p:xfrm>
        <a:graphic>
          <a:graphicData uri="http://schemas.openxmlformats.org/presentationml/2006/ole">
            <p:oleObj spid="_x0000_s52227" name="Equation" r:id="rId4" imgW="1574640" imgH="330120" progId="Equation.3">
              <p:embed/>
            </p:oleObj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/>
        </p:nvGraphicFramePr>
        <p:xfrm>
          <a:off x="2805113" y="5334000"/>
          <a:ext cx="4433887" cy="720725"/>
        </p:xfrm>
        <a:graphic>
          <a:graphicData uri="http://schemas.openxmlformats.org/presentationml/2006/ole">
            <p:oleObj spid="_x0000_s52228" name="Equation" r:id="rId5" imgW="2031840" imgH="330120" progId="Equation.3">
              <p:embed/>
            </p:oleObj>
          </a:graphicData>
        </a:graphic>
      </p:graphicFrame>
      <p:sp>
        <p:nvSpPr>
          <p:cNvPr id="43023" name="AutoShape 15"/>
          <p:cNvSpPr>
            <a:spLocks noChangeArrowheads="1"/>
          </p:cNvSpPr>
          <p:nvPr/>
        </p:nvSpPr>
        <p:spPr bwMode="auto">
          <a:xfrm>
            <a:off x="914400" y="3581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3024" name="Object 16"/>
          <p:cNvGraphicFramePr>
            <a:graphicFrameLocks noChangeAspect="1"/>
          </p:cNvGraphicFramePr>
          <p:nvPr/>
        </p:nvGraphicFramePr>
        <p:xfrm>
          <a:off x="1752600" y="3429000"/>
          <a:ext cx="3811588" cy="663575"/>
        </p:xfrm>
        <a:graphic>
          <a:graphicData uri="http://schemas.openxmlformats.org/presentationml/2006/ole">
            <p:oleObj spid="_x0000_s52229" name="Equation" r:id="rId6" imgW="1320480" imgH="228600" progId="Equation.3">
              <p:embed/>
            </p:oleObj>
          </a:graphicData>
        </a:graphic>
      </p:graphicFrame>
      <p:graphicFrame>
        <p:nvGraphicFramePr>
          <p:cNvPr id="43025" name="Object 17"/>
          <p:cNvGraphicFramePr>
            <a:graphicFrameLocks noChangeAspect="1"/>
          </p:cNvGraphicFramePr>
          <p:nvPr/>
        </p:nvGraphicFramePr>
        <p:xfrm>
          <a:off x="2819400" y="6199188"/>
          <a:ext cx="1606550" cy="442912"/>
        </p:xfrm>
        <a:graphic>
          <a:graphicData uri="http://schemas.openxmlformats.org/presentationml/2006/ole">
            <p:oleObj spid="_x0000_s52230" name="Equation" r:id="rId7" imgW="7365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3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utoUpdateAnimBg="0"/>
      <p:bldP spid="430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Fourier Transform of </a:t>
            </a:r>
            <a:r>
              <a:rPr lang="en-US" altLang="zh-TW" sz="4800" i="1">
                <a:latin typeface="Times New Roman" pitchFamily="18" charset="0"/>
              </a:rPr>
              <a:t>f </a:t>
            </a:r>
            <a:r>
              <a:rPr lang="en-US" altLang="zh-TW" sz="4800" baseline="30000">
                <a:latin typeface="Times New Roman" pitchFamily="18" charset="0"/>
              </a:rPr>
              <a:t>(</a:t>
            </a:r>
            <a:r>
              <a:rPr lang="en-US" altLang="zh-TW" sz="4800" i="1" baseline="30000">
                <a:latin typeface="Times New Roman" pitchFamily="18" charset="0"/>
              </a:rPr>
              <a:t>n</a:t>
            </a:r>
            <a:r>
              <a:rPr lang="en-US" altLang="zh-TW" sz="4800" baseline="30000">
                <a:latin typeface="Times New Roman" pitchFamily="18" charset="0"/>
              </a:rPr>
              <a:t>)</a:t>
            </a:r>
            <a:r>
              <a:rPr lang="en-US" altLang="zh-TW" sz="4800">
                <a:latin typeface="Times New Roman" pitchFamily="18" charset="0"/>
              </a:rPr>
              <a:t>(</a:t>
            </a:r>
            <a:r>
              <a:rPr lang="en-US" altLang="zh-TW" sz="4800" i="1">
                <a:latin typeface="Times New Roman" pitchFamily="18" charset="0"/>
              </a:rPr>
              <a:t>t</a:t>
            </a:r>
            <a:r>
              <a:rPr lang="en-US" altLang="zh-TW" sz="480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4037" name="Object 5"/>
          <p:cNvGraphicFramePr>
            <a:graphicFrameLocks noChangeAspect="1"/>
          </p:cNvGraphicFramePr>
          <p:nvPr/>
        </p:nvGraphicFramePr>
        <p:xfrm>
          <a:off x="990600" y="2354263"/>
          <a:ext cx="6342063" cy="846137"/>
        </p:xfrm>
        <a:graphic>
          <a:graphicData uri="http://schemas.openxmlformats.org/presentationml/2006/ole">
            <p:oleObj spid="_x0000_s53250" name="Equation" r:id="rId3" imgW="2197080" imgH="291960" progId="Equation.3">
              <p:embed/>
            </p:oleObj>
          </a:graphicData>
        </a:graphic>
      </p:graphicFrame>
      <p:sp>
        <p:nvSpPr>
          <p:cNvPr id="44041" name="AutoShape 9"/>
          <p:cNvSpPr>
            <a:spLocks noChangeArrowheads="1"/>
          </p:cNvSpPr>
          <p:nvPr/>
        </p:nvSpPr>
        <p:spPr bwMode="auto">
          <a:xfrm>
            <a:off x="914400" y="3581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1703388" y="3429000"/>
          <a:ext cx="4545012" cy="663575"/>
        </p:xfrm>
        <a:graphic>
          <a:graphicData uri="http://schemas.openxmlformats.org/presentationml/2006/ole">
            <p:oleObj spid="_x0000_s53251" name="Equation" r:id="rId4" imgW="1574640" imgH="228600" progId="Equation.3">
              <p:embed/>
            </p:oleObj>
          </a:graphicData>
        </a:graphic>
      </p:graphicFrame>
      <p:sp>
        <p:nvSpPr>
          <p:cNvPr id="44044" name="Text Box 12"/>
          <p:cNvSpPr txBox="1">
            <a:spLocks noChangeArrowheads="1"/>
          </p:cNvSpPr>
          <p:nvPr/>
        </p:nvSpPr>
        <p:spPr bwMode="auto">
          <a:xfrm rot="-575009">
            <a:off x="2209800" y="4867275"/>
            <a:ext cx="5187950" cy="9239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5400" b="0">
                <a:solidFill>
                  <a:srgbClr val="FFFF99"/>
                </a:solidFill>
                <a:latin typeface="Monotype Corsiva" pitchFamily="66" charset="0"/>
              </a:rPr>
              <a:t>Proved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1" grpId="0" animBg="1"/>
      <p:bldP spid="44044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Fourier Transform of </a:t>
            </a:r>
            <a:r>
              <a:rPr lang="en-US" altLang="zh-TW" sz="4800" i="1">
                <a:latin typeface="Times New Roman" pitchFamily="18" charset="0"/>
              </a:rPr>
              <a:t>f </a:t>
            </a:r>
            <a:r>
              <a:rPr lang="en-US" altLang="zh-TW" sz="4800" baseline="30000">
                <a:latin typeface="Times New Roman" pitchFamily="18" charset="0"/>
              </a:rPr>
              <a:t>(</a:t>
            </a:r>
            <a:r>
              <a:rPr lang="en-US" altLang="zh-TW" sz="4800" i="1" baseline="30000">
                <a:latin typeface="Times New Roman" pitchFamily="18" charset="0"/>
              </a:rPr>
              <a:t>n</a:t>
            </a:r>
            <a:r>
              <a:rPr lang="en-US" altLang="zh-TW" sz="4800" baseline="30000">
                <a:latin typeface="Times New Roman" pitchFamily="18" charset="0"/>
              </a:rPr>
              <a:t>)</a:t>
            </a:r>
            <a:r>
              <a:rPr lang="en-US" altLang="zh-TW" sz="4800">
                <a:latin typeface="Times New Roman" pitchFamily="18" charset="0"/>
              </a:rPr>
              <a:t>(</a:t>
            </a:r>
            <a:r>
              <a:rPr lang="en-US" altLang="zh-TW" sz="4800" i="1">
                <a:latin typeface="Times New Roman" pitchFamily="18" charset="0"/>
              </a:rPr>
              <a:t>t</a:t>
            </a:r>
            <a:r>
              <a:rPr lang="en-US" altLang="zh-TW" sz="4800"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990600" y="2354263"/>
          <a:ext cx="6342063" cy="846137"/>
        </p:xfrm>
        <a:graphic>
          <a:graphicData uri="http://schemas.openxmlformats.org/presentationml/2006/ole">
            <p:oleObj spid="_x0000_s54274" name="Equation" r:id="rId3" imgW="2197080" imgH="291960" progId="Equation.3">
              <p:embed/>
            </p:oleObj>
          </a:graphicData>
        </a:graphic>
      </p:graphicFrame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914400" y="3581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5063" name="Object 7"/>
          <p:cNvGraphicFramePr>
            <a:graphicFrameLocks noChangeAspect="1"/>
          </p:cNvGraphicFramePr>
          <p:nvPr/>
        </p:nvGraphicFramePr>
        <p:xfrm>
          <a:off x="1703388" y="3429000"/>
          <a:ext cx="4545012" cy="663575"/>
        </p:xfrm>
        <a:graphic>
          <a:graphicData uri="http://schemas.openxmlformats.org/presentationml/2006/ole">
            <p:oleObj spid="_x0000_s54275" name="Equation" r:id="rId4" imgW="1574640" imgH="228600" progId="Equation.3">
              <p:embed/>
            </p:oleObj>
          </a:graphicData>
        </a:graphic>
      </p:graphicFrame>
      <p:sp>
        <p:nvSpPr>
          <p:cNvPr id="45064" name="Text Box 8"/>
          <p:cNvSpPr txBox="1">
            <a:spLocks noChangeArrowheads="1"/>
          </p:cNvSpPr>
          <p:nvPr/>
        </p:nvSpPr>
        <p:spPr bwMode="auto">
          <a:xfrm rot="-575009">
            <a:off x="2209800" y="4867275"/>
            <a:ext cx="5187950" cy="9239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5400" b="0">
                <a:solidFill>
                  <a:srgbClr val="FFFF99"/>
                </a:solidFill>
                <a:latin typeface="Monotype Corsiva" pitchFamily="66" charset="0"/>
              </a:rPr>
              <a:t>Proved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 animBg="1"/>
      <p:bldP spid="45064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400"/>
              <a:t>Fourier Transform of Integral</a:t>
            </a:r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798513" y="2319338"/>
          <a:ext cx="6359525" cy="787400"/>
        </p:xfrm>
        <a:graphic>
          <a:graphicData uri="http://schemas.openxmlformats.org/presentationml/2006/ole">
            <p:oleObj spid="_x0000_s55298" name="Equation" r:id="rId3" imgW="2679480" imgH="330120" progId="Equation.3">
              <p:embed/>
            </p:oleObj>
          </a:graphicData>
        </a:graphic>
      </p:graphicFrame>
      <p:sp>
        <p:nvSpPr>
          <p:cNvPr id="46086" name="AutoShape 6"/>
          <p:cNvSpPr>
            <a:spLocks noChangeArrowheads="1"/>
          </p:cNvSpPr>
          <p:nvPr/>
        </p:nvSpPr>
        <p:spPr bwMode="auto">
          <a:xfrm>
            <a:off x="914400" y="3571875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1752600" y="3267075"/>
          <a:ext cx="3886200" cy="1000125"/>
        </p:xfrm>
        <a:graphic>
          <a:graphicData uri="http://schemas.openxmlformats.org/presentationml/2006/ole">
            <p:oleObj spid="_x0000_s55299" name="Equation" r:id="rId4" imgW="1638000" imgH="419040" progId="Equation.3">
              <p:embed/>
            </p:oleObj>
          </a:graphicData>
        </a:graphic>
      </p:graphicFrame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898525" y="4521200"/>
            <a:ext cx="588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/>
              <a:t>Let</a:t>
            </a:r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/>
        </p:nvGraphicFramePr>
        <p:xfrm>
          <a:off x="1600200" y="4343400"/>
          <a:ext cx="2500313" cy="787400"/>
        </p:xfrm>
        <a:graphic>
          <a:graphicData uri="http://schemas.openxmlformats.org/presentationml/2006/ole">
            <p:oleObj spid="_x0000_s55300" name="Equation" r:id="rId5" imgW="1054080" imgH="330120" progId="Equation.3">
              <p:embed/>
            </p:oleObj>
          </a:graphicData>
        </a:graphic>
      </p:graphicFrame>
      <p:sp>
        <p:nvSpPr>
          <p:cNvPr id="46091" name="AutoShape 11"/>
          <p:cNvSpPr>
            <a:spLocks noChangeArrowheads="1"/>
          </p:cNvSpPr>
          <p:nvPr/>
        </p:nvSpPr>
        <p:spPr bwMode="auto">
          <a:xfrm>
            <a:off x="4343400" y="4597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6092" name="Object 12"/>
          <p:cNvGraphicFramePr>
            <a:graphicFrameLocks noChangeAspect="1"/>
          </p:cNvGraphicFramePr>
          <p:nvPr/>
        </p:nvGraphicFramePr>
        <p:xfrm>
          <a:off x="5257800" y="4521200"/>
          <a:ext cx="1716088" cy="666750"/>
        </p:xfrm>
        <a:graphic>
          <a:graphicData uri="http://schemas.openxmlformats.org/presentationml/2006/ole">
            <p:oleObj spid="_x0000_s55301" name="Equation" r:id="rId6" imgW="723600" imgH="279360" progId="Equation.3">
              <p:embed/>
            </p:oleObj>
          </a:graphicData>
        </a:graphic>
      </p:graphicFrame>
      <p:graphicFrame>
        <p:nvGraphicFramePr>
          <p:cNvPr id="46093" name="Object 13"/>
          <p:cNvGraphicFramePr>
            <a:graphicFrameLocks noChangeAspect="1"/>
          </p:cNvGraphicFramePr>
          <p:nvPr/>
        </p:nvGraphicFramePr>
        <p:xfrm>
          <a:off x="1076325" y="5181600"/>
          <a:ext cx="5629275" cy="485775"/>
        </p:xfrm>
        <a:graphic>
          <a:graphicData uri="http://schemas.openxmlformats.org/presentationml/2006/ole">
            <p:oleObj spid="_x0000_s55302" name="Equation" r:id="rId7" imgW="2374560" imgH="203040" progId="Equation.3">
              <p:embed/>
            </p:oleObj>
          </a:graphicData>
        </a:graphic>
      </p:graphicFrame>
      <p:graphicFrame>
        <p:nvGraphicFramePr>
          <p:cNvPr id="46094" name="Object 14"/>
          <p:cNvGraphicFramePr>
            <a:graphicFrameLocks noChangeAspect="1"/>
          </p:cNvGraphicFramePr>
          <p:nvPr/>
        </p:nvGraphicFramePr>
        <p:xfrm>
          <a:off x="1254125" y="5715000"/>
          <a:ext cx="2860675" cy="1001713"/>
        </p:xfrm>
        <a:graphic>
          <a:graphicData uri="http://schemas.openxmlformats.org/presentationml/2006/ole">
            <p:oleObj spid="_x0000_s55303" name="Equation" r:id="rId8" imgW="120636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  <p:bldP spid="46089" grpId="0" autoUpdateAnimBg="0"/>
      <p:bldP spid="4609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7200"/>
              <a:t>Notation</a:t>
            </a: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352800" y="5105400"/>
          <a:ext cx="4038600" cy="838200"/>
        </p:xfrm>
        <a:graphic>
          <a:graphicData uri="http://schemas.openxmlformats.org/presentationml/2006/ole">
            <p:oleObj spid="_x0000_s38914" name="Equation" r:id="rId3" imgW="1104840" imgH="228600" progId="Equation.3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1143000" y="2514600"/>
          <a:ext cx="3379788" cy="660400"/>
        </p:xfrm>
        <a:graphic>
          <a:graphicData uri="http://schemas.openxmlformats.org/presentationml/2006/ole">
            <p:oleObj spid="_x0000_s38915" name="Equation" r:id="rId4" imgW="1041120" imgH="203040" progId="Equation.3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1143000" y="3429000"/>
          <a:ext cx="3667125" cy="744538"/>
        </p:xfrm>
        <a:graphic>
          <a:graphicData uri="http://schemas.openxmlformats.org/presentationml/2006/ole">
            <p:oleObj spid="_x0000_s38916" name="Equation" r:id="rId5" imgW="1130040" imgH="228600" progId="Equation.3">
              <p:embed/>
            </p:oleObj>
          </a:graphicData>
        </a:graphic>
      </p:graphicFrame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1219200" y="5257800"/>
            <a:ext cx="1752600" cy="533400"/>
          </a:xfrm>
          <a:prstGeom prst="rightArrow">
            <a:avLst>
              <a:gd name="adj1" fmla="val 50000"/>
              <a:gd name="adj2" fmla="val 8214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/>
              <a:t>The Derivative of Fourier Transform</a:t>
            </a:r>
          </a:p>
        </p:txBody>
      </p:sp>
      <p:graphicFrame>
        <p:nvGraphicFramePr>
          <p:cNvPr id="47118" name="Object 14"/>
          <p:cNvGraphicFramePr>
            <a:graphicFrameLocks noChangeAspect="1"/>
          </p:cNvGraphicFramePr>
          <p:nvPr/>
        </p:nvGraphicFramePr>
        <p:xfrm>
          <a:off x="1905000" y="2362200"/>
          <a:ext cx="4114800" cy="1049338"/>
        </p:xfrm>
        <a:graphic>
          <a:graphicData uri="http://schemas.openxmlformats.org/presentationml/2006/ole">
            <p:oleObj spid="_x0000_s56322" name="Equation" r:id="rId3" imgW="1549080" imgH="393480" progId="Equation.3">
              <p:embed/>
            </p:oleObj>
          </a:graphicData>
        </a:graphic>
      </p:graphicFrame>
      <p:sp>
        <p:nvSpPr>
          <p:cNvPr id="47119" name="Text Box 15"/>
          <p:cNvSpPr txBox="1">
            <a:spLocks noChangeArrowheads="1"/>
          </p:cNvSpPr>
          <p:nvPr/>
        </p:nvSpPr>
        <p:spPr bwMode="auto">
          <a:xfrm>
            <a:off x="746125" y="3581400"/>
            <a:ext cx="622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47120" name="Object 16"/>
          <p:cNvGraphicFramePr>
            <a:graphicFrameLocks noChangeAspect="1"/>
          </p:cNvGraphicFramePr>
          <p:nvPr/>
        </p:nvGraphicFramePr>
        <p:xfrm>
          <a:off x="1787525" y="4003675"/>
          <a:ext cx="3130550" cy="720725"/>
        </p:xfrm>
        <a:graphic>
          <a:graphicData uri="http://schemas.openxmlformats.org/presentationml/2006/ole">
            <p:oleObj spid="_x0000_s56323" name="Equation" r:id="rId4" imgW="1434960" imgH="330120" progId="Equation.3">
              <p:embed/>
            </p:oleObj>
          </a:graphicData>
        </a:graphic>
      </p:graphicFrame>
      <p:graphicFrame>
        <p:nvGraphicFramePr>
          <p:cNvPr id="47123" name="Object 19"/>
          <p:cNvGraphicFramePr>
            <a:graphicFrameLocks noChangeAspect="1"/>
          </p:cNvGraphicFramePr>
          <p:nvPr/>
        </p:nvGraphicFramePr>
        <p:xfrm>
          <a:off x="1600200" y="4800600"/>
          <a:ext cx="3824288" cy="858838"/>
        </p:xfrm>
        <a:graphic>
          <a:graphicData uri="http://schemas.openxmlformats.org/presentationml/2006/ole">
            <p:oleObj spid="_x0000_s56324" name="Equation" r:id="rId5" imgW="1752480" imgH="393480" progId="Equation.3">
              <p:embed/>
            </p:oleObj>
          </a:graphicData>
        </a:graphic>
      </p:graphicFrame>
      <p:graphicFrame>
        <p:nvGraphicFramePr>
          <p:cNvPr id="47124" name="Object 20"/>
          <p:cNvGraphicFramePr>
            <a:graphicFrameLocks noChangeAspect="1"/>
          </p:cNvGraphicFramePr>
          <p:nvPr/>
        </p:nvGraphicFramePr>
        <p:xfrm>
          <a:off x="5562600" y="4800600"/>
          <a:ext cx="2716213" cy="858838"/>
        </p:xfrm>
        <a:graphic>
          <a:graphicData uri="http://schemas.openxmlformats.org/presentationml/2006/ole">
            <p:oleObj spid="_x0000_s56325" name="Equation" r:id="rId6" imgW="1244520" imgH="393480" progId="Equation.3">
              <p:embed/>
            </p:oleObj>
          </a:graphicData>
        </a:graphic>
      </p:graphicFrame>
      <p:graphicFrame>
        <p:nvGraphicFramePr>
          <p:cNvPr id="47125" name="Object 21"/>
          <p:cNvGraphicFramePr>
            <a:graphicFrameLocks noChangeAspect="1"/>
          </p:cNvGraphicFramePr>
          <p:nvPr/>
        </p:nvGraphicFramePr>
        <p:xfrm>
          <a:off x="2743200" y="5908675"/>
          <a:ext cx="2771775" cy="720725"/>
        </p:xfrm>
        <a:graphic>
          <a:graphicData uri="http://schemas.openxmlformats.org/presentationml/2006/ole">
            <p:oleObj spid="_x0000_s56326" name="Equation" r:id="rId7" imgW="1269720" imgH="330120" progId="Equation.3">
              <p:embed/>
            </p:oleObj>
          </a:graphicData>
        </a:graphic>
      </p:graphicFrame>
      <p:graphicFrame>
        <p:nvGraphicFramePr>
          <p:cNvPr id="47126" name="Object 22"/>
          <p:cNvGraphicFramePr>
            <a:graphicFrameLocks noChangeAspect="1"/>
          </p:cNvGraphicFramePr>
          <p:nvPr/>
        </p:nvGraphicFramePr>
        <p:xfrm>
          <a:off x="5595938" y="6046788"/>
          <a:ext cx="1719262" cy="442912"/>
        </p:xfrm>
        <a:graphic>
          <a:graphicData uri="http://schemas.openxmlformats.org/presentationml/2006/ole">
            <p:oleObj spid="_x0000_s56327" name="Equation" r:id="rId8" imgW="7873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Continuous-Time Fourier Transform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89400" cy="1822450"/>
          </a:xfrm>
          <a:noFill/>
          <a:ln/>
        </p:spPr>
        <p:txBody>
          <a:bodyPr/>
          <a:lstStyle/>
          <a:p>
            <a:r>
              <a:rPr lang="en-US" altLang="zh-TW" sz="4800">
                <a:ea typeface="標楷體" pitchFamily="65" charset="-120"/>
              </a:rPr>
              <a:t>Convolution</a:t>
            </a:r>
            <a:endParaRPr lang="en-US" altLang="zh-TW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000"/>
              <a:t>Basic Concept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219200" y="2667000"/>
            <a:ext cx="6096000" cy="1447800"/>
            <a:chOff x="768" y="1680"/>
            <a:chExt cx="3840" cy="912"/>
          </a:xfrm>
        </p:grpSpPr>
        <p:sp>
          <p:nvSpPr>
            <p:cNvPr id="50181" name="Rectangle 5"/>
            <p:cNvSpPr>
              <a:spLocks noChangeArrowheads="1"/>
            </p:cNvSpPr>
            <p:nvPr/>
          </p:nvSpPr>
          <p:spPr bwMode="auto">
            <a:xfrm>
              <a:off x="1680" y="1680"/>
              <a:ext cx="1968" cy="91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/>
                <a:t>Linear System</a:t>
              </a:r>
            </a:p>
          </p:txBody>
        </p:sp>
        <p:sp>
          <p:nvSpPr>
            <p:cNvPr id="50182" name="AutoShape 6"/>
            <p:cNvSpPr>
              <a:spLocks noChangeArrowheads="1"/>
            </p:cNvSpPr>
            <p:nvPr/>
          </p:nvSpPr>
          <p:spPr bwMode="auto">
            <a:xfrm>
              <a:off x="768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3" name="AutoShape 7"/>
            <p:cNvSpPr>
              <a:spLocks noChangeArrowheads="1"/>
            </p:cNvSpPr>
            <p:nvPr/>
          </p:nvSpPr>
          <p:spPr bwMode="auto">
            <a:xfrm>
              <a:off x="3696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990600" y="2546350"/>
            <a:ext cx="901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4000" b="0" i="1">
                <a:solidFill>
                  <a:srgbClr val="0033CC"/>
                </a:solidFill>
              </a:rPr>
              <a:t>f</a:t>
            </a:r>
            <a:r>
              <a:rPr lang="en-US" altLang="zh-TW" sz="40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4000" b="0">
                <a:solidFill>
                  <a:srgbClr val="0033CC"/>
                </a:solidFill>
              </a:rPr>
              <a:t>(</a:t>
            </a:r>
            <a:r>
              <a:rPr lang="en-US" altLang="zh-TW" sz="4000" b="0" i="1">
                <a:solidFill>
                  <a:srgbClr val="0033CC"/>
                </a:solidFill>
              </a:rPr>
              <a:t>t</a:t>
            </a:r>
            <a:r>
              <a:rPr lang="en-US" altLang="zh-TW" sz="40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6096000" y="251460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)=</a:t>
            </a:r>
            <a:r>
              <a:rPr lang="en-US" altLang="zh-TW" sz="3600" b="0" i="1">
                <a:solidFill>
                  <a:srgbClr val="0033CC"/>
                </a:solidFill>
              </a:rPr>
              <a:t>L</a:t>
            </a:r>
            <a:r>
              <a:rPr lang="en-US" altLang="zh-TW" sz="3600" b="0">
                <a:solidFill>
                  <a:srgbClr val="0033CC"/>
                </a:solidFill>
              </a:rPr>
              <a:t>[</a:t>
            </a:r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)]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773113" y="4495800"/>
            <a:ext cx="36972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)=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 +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4867275" y="4495800"/>
            <a:ext cx="4251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)=</a:t>
            </a:r>
            <a:r>
              <a:rPr lang="en-US" altLang="zh-TW" sz="3200" b="0" i="1">
                <a:solidFill>
                  <a:srgbClr val="0033CC"/>
                </a:solidFill>
              </a:rPr>
              <a:t>L</a:t>
            </a:r>
            <a:r>
              <a:rPr lang="en-US" altLang="zh-TW" sz="3200" b="0">
                <a:solidFill>
                  <a:srgbClr val="0033CC"/>
                </a:solidFill>
              </a:rPr>
              <a:t>[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 +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)]</a:t>
            </a:r>
          </a:p>
        </p:txBody>
      </p:sp>
      <p:sp>
        <p:nvSpPr>
          <p:cNvPr id="50188" name="AutoShape 12"/>
          <p:cNvSpPr>
            <a:spLocks noChangeArrowheads="1"/>
          </p:cNvSpPr>
          <p:nvPr/>
        </p:nvSpPr>
        <p:spPr bwMode="auto">
          <a:xfrm>
            <a:off x="4419600" y="4648200"/>
            <a:ext cx="457200" cy="381000"/>
          </a:xfrm>
          <a:prstGeom prst="rightArrow">
            <a:avLst>
              <a:gd name="adj1" fmla="val 50000"/>
              <a:gd name="adj2" fmla="val 30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762000" y="5424488"/>
            <a:ext cx="381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>
                <a:solidFill>
                  <a:srgbClr val="0033CC"/>
                </a:solidFill>
              </a:rPr>
              <a:t>A </a:t>
            </a:r>
            <a:r>
              <a:rPr lang="en-US" altLang="zh-TW" sz="2800" b="0" i="1">
                <a:solidFill>
                  <a:srgbClr val="0033CC"/>
                </a:solidFill>
              </a:rPr>
              <a:t>linear system</a:t>
            </a:r>
            <a:r>
              <a:rPr lang="en-US" altLang="zh-TW" sz="2800" b="0">
                <a:solidFill>
                  <a:srgbClr val="0033CC"/>
                </a:solidFill>
              </a:rPr>
              <a:t> satisfies</a:t>
            </a: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419600" y="5410200"/>
            <a:ext cx="4746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 =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1</a:t>
            </a:r>
            <a:r>
              <a:rPr lang="en-US" altLang="zh-TW" sz="3200" b="0" i="1">
                <a:solidFill>
                  <a:srgbClr val="0033CC"/>
                </a:solidFill>
              </a:rPr>
              <a:t>L</a:t>
            </a:r>
            <a:r>
              <a:rPr lang="en-US" altLang="zh-TW" sz="3200" b="0">
                <a:solidFill>
                  <a:srgbClr val="0033CC"/>
                </a:solidFill>
              </a:rPr>
              <a:t>[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)] +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2</a:t>
            </a:r>
            <a:r>
              <a:rPr lang="en-US" altLang="zh-TW" sz="3200" b="0" i="1">
                <a:solidFill>
                  <a:srgbClr val="0033CC"/>
                </a:solidFill>
              </a:rPr>
              <a:t>L</a:t>
            </a:r>
            <a:r>
              <a:rPr lang="en-US" altLang="zh-TW" sz="3200" b="0">
                <a:solidFill>
                  <a:srgbClr val="0033CC"/>
                </a:solidFill>
              </a:rPr>
              <a:t>[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200" b="0" baseline="-25000">
                <a:solidFill>
                  <a:srgbClr val="0033CC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)]</a:t>
            </a: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5162550" y="6049963"/>
            <a:ext cx="31432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solidFill>
                  <a:srgbClr val="0033CC"/>
                </a:solidFill>
              </a:rPr>
              <a:t>=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1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200" b="0" baseline="-25000">
                <a:solidFill>
                  <a:srgbClr val="0033CC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 + </a:t>
            </a:r>
            <a:r>
              <a:rPr lang="en-US" altLang="zh-TW" sz="3200" b="0" i="1">
                <a:solidFill>
                  <a:srgbClr val="FF0000"/>
                </a:solidFill>
              </a:rPr>
              <a:t>a</a:t>
            </a:r>
            <a:r>
              <a:rPr lang="en-US" altLang="zh-TW" sz="3200" b="0" baseline="-25000">
                <a:solidFill>
                  <a:srgbClr val="FF0000"/>
                </a:solidFill>
              </a:rPr>
              <a:t>2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200" b="0" baseline="-25000">
                <a:solidFill>
                  <a:srgbClr val="0033CC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4" grpId="0" autoUpdateAnimBg="0"/>
      <p:bldP spid="50185" grpId="0" autoUpdateAnimBg="0"/>
      <p:bldP spid="50186" grpId="0" autoUpdateAnimBg="0"/>
      <p:bldP spid="50187" grpId="0" autoUpdateAnimBg="0"/>
      <p:bldP spid="50188" grpId="0" animBg="1"/>
      <p:bldP spid="50189" grpId="0" autoUpdateAnimBg="0"/>
      <p:bldP spid="50190" grpId="0" autoUpdateAnimBg="0"/>
      <p:bldP spid="50191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4"/>
          <p:cNvSpPr>
            <a:spLocks noGrp="1" noChangeArrowheads="1"/>
          </p:cNvSpPr>
          <p:nvPr>
            <p:ph type="title"/>
          </p:nvPr>
        </p:nvSpPr>
        <p:spPr>
          <a:xfrm>
            <a:off x="892175" y="762000"/>
            <a:ext cx="8001000" cy="1143000"/>
          </a:xfrm>
          <a:noFill/>
          <a:ln/>
        </p:spPr>
        <p:txBody>
          <a:bodyPr/>
          <a:lstStyle/>
          <a:p>
            <a:r>
              <a:rPr lang="en-US" altLang="zh-TW" sz="6000"/>
              <a:t>Basic Concept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85888" y="2514600"/>
            <a:ext cx="6096000" cy="1447800"/>
            <a:chOff x="768" y="1680"/>
            <a:chExt cx="3840" cy="912"/>
          </a:xfrm>
        </p:grpSpPr>
        <p:sp>
          <p:nvSpPr>
            <p:cNvPr id="52230" name="Rectangle 6"/>
            <p:cNvSpPr>
              <a:spLocks noChangeArrowheads="1"/>
            </p:cNvSpPr>
            <p:nvPr/>
          </p:nvSpPr>
          <p:spPr bwMode="auto">
            <a:xfrm>
              <a:off x="1680" y="1680"/>
              <a:ext cx="1968" cy="91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/>
                <a:t>Time Invariant</a:t>
              </a:r>
            </a:p>
            <a:p>
              <a:pPr algn="ctr"/>
              <a:r>
                <a:rPr lang="en-US" altLang="zh-TW" sz="3600" b="0"/>
                <a:t>System</a:t>
              </a:r>
            </a:p>
          </p:txBody>
        </p:sp>
        <p:sp>
          <p:nvSpPr>
            <p:cNvPr id="52231" name="AutoShape 7"/>
            <p:cNvSpPr>
              <a:spLocks noChangeArrowheads="1"/>
            </p:cNvSpPr>
            <p:nvPr/>
          </p:nvSpPr>
          <p:spPr bwMode="auto">
            <a:xfrm>
              <a:off x="768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32" name="AutoShape 8"/>
            <p:cNvSpPr>
              <a:spLocks noChangeArrowheads="1"/>
            </p:cNvSpPr>
            <p:nvPr/>
          </p:nvSpPr>
          <p:spPr bwMode="auto">
            <a:xfrm>
              <a:off x="3696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1789113" y="2441575"/>
            <a:ext cx="827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6589713" y="2362200"/>
            <a:ext cx="93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1031875" y="3436938"/>
            <a:ext cx="1528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+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6513513" y="3489325"/>
            <a:ext cx="17113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+</a:t>
            </a:r>
            <a:r>
              <a:rPr lang="en-US" altLang="zh-TW" sz="3600" b="0" i="1">
                <a:solidFill>
                  <a:srgbClr val="0033CC"/>
                </a:solidFill>
              </a:rPr>
              <a:t> 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990600" y="4022725"/>
            <a:ext cx="1585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 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2244" name="Text Box 20"/>
          <p:cNvSpPr txBox="1">
            <a:spLocks noChangeArrowheads="1"/>
          </p:cNvSpPr>
          <p:nvPr/>
        </p:nvSpPr>
        <p:spPr bwMode="auto">
          <a:xfrm>
            <a:off x="6477000" y="4075113"/>
            <a:ext cx="1654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3600" b="0" i="1">
                <a:solidFill>
                  <a:srgbClr val="0033CC"/>
                </a:solidFill>
              </a:rPr>
              <a:t> 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grpSp>
        <p:nvGrpSpPr>
          <p:cNvPr id="3" name="Group 47"/>
          <p:cNvGrpSpPr>
            <a:grpSpLocks/>
          </p:cNvGrpSpPr>
          <p:nvPr/>
        </p:nvGrpSpPr>
        <p:grpSpPr bwMode="auto">
          <a:xfrm>
            <a:off x="1066800" y="4800600"/>
            <a:ext cx="2843213" cy="762000"/>
            <a:chOff x="672" y="3024"/>
            <a:chExt cx="1791" cy="480"/>
          </a:xfrm>
        </p:grpSpPr>
        <p:sp>
          <p:nvSpPr>
            <p:cNvPr id="52245" name="Line 21"/>
            <p:cNvSpPr>
              <a:spLocks noChangeShapeType="1"/>
            </p:cNvSpPr>
            <p:nvPr/>
          </p:nvSpPr>
          <p:spPr bwMode="auto">
            <a:xfrm>
              <a:off x="672" y="336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47" name="Freeform 23"/>
            <p:cNvSpPr>
              <a:spLocks/>
            </p:cNvSpPr>
            <p:nvPr/>
          </p:nvSpPr>
          <p:spPr bwMode="auto">
            <a:xfrm>
              <a:off x="912" y="3216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1" name="Text Box 27"/>
            <p:cNvSpPr txBox="1">
              <a:spLocks noChangeArrowheads="1"/>
            </p:cNvSpPr>
            <p:nvPr/>
          </p:nvSpPr>
          <p:spPr bwMode="auto">
            <a:xfrm>
              <a:off x="2294" y="321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53" name="Rectangle 29"/>
            <p:cNvSpPr>
              <a:spLocks noChangeArrowheads="1"/>
            </p:cNvSpPr>
            <p:nvPr/>
          </p:nvSpPr>
          <p:spPr bwMode="auto">
            <a:xfrm>
              <a:off x="1488" y="3024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5410200" y="4800600"/>
            <a:ext cx="3505200" cy="762000"/>
            <a:chOff x="3408" y="3024"/>
            <a:chExt cx="2208" cy="480"/>
          </a:xfrm>
        </p:grpSpPr>
        <p:sp>
          <p:nvSpPr>
            <p:cNvPr id="52248" name="Line 24"/>
            <p:cNvSpPr>
              <a:spLocks noChangeShapeType="1"/>
            </p:cNvSpPr>
            <p:nvPr/>
          </p:nvSpPr>
          <p:spPr bwMode="auto">
            <a:xfrm>
              <a:off x="3408" y="3360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0" name="Freeform 26"/>
            <p:cNvSpPr>
              <a:spLocks/>
            </p:cNvSpPr>
            <p:nvPr/>
          </p:nvSpPr>
          <p:spPr bwMode="auto">
            <a:xfrm>
              <a:off x="4080" y="3072"/>
              <a:ext cx="864" cy="288"/>
            </a:xfrm>
            <a:custGeom>
              <a:avLst/>
              <a:gdLst/>
              <a:ahLst/>
              <a:cxnLst>
                <a:cxn ang="0">
                  <a:pos x="0" y="376"/>
                </a:cxn>
                <a:cxn ang="0">
                  <a:pos x="96" y="40"/>
                </a:cxn>
                <a:cxn ang="0">
                  <a:pos x="240" y="136"/>
                </a:cxn>
                <a:cxn ang="0">
                  <a:pos x="480" y="88"/>
                </a:cxn>
                <a:cxn ang="0">
                  <a:pos x="672" y="280"/>
                </a:cxn>
                <a:cxn ang="0">
                  <a:pos x="1152" y="376"/>
                </a:cxn>
              </a:cxnLst>
              <a:rect l="0" t="0" r="r" b="b"/>
              <a:pathLst>
                <a:path w="1152" h="376">
                  <a:moveTo>
                    <a:pt x="0" y="376"/>
                  </a:moveTo>
                  <a:cubicBezTo>
                    <a:pt x="28" y="228"/>
                    <a:pt x="56" y="80"/>
                    <a:pt x="96" y="40"/>
                  </a:cubicBezTo>
                  <a:cubicBezTo>
                    <a:pt x="136" y="0"/>
                    <a:pt x="176" y="128"/>
                    <a:pt x="240" y="136"/>
                  </a:cubicBezTo>
                  <a:cubicBezTo>
                    <a:pt x="304" y="144"/>
                    <a:pt x="408" y="64"/>
                    <a:pt x="480" y="88"/>
                  </a:cubicBezTo>
                  <a:cubicBezTo>
                    <a:pt x="552" y="112"/>
                    <a:pt x="560" y="232"/>
                    <a:pt x="672" y="280"/>
                  </a:cubicBezTo>
                  <a:cubicBezTo>
                    <a:pt x="784" y="328"/>
                    <a:pt x="968" y="352"/>
                    <a:pt x="1152" y="37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2" name="Text Box 28"/>
            <p:cNvSpPr txBox="1">
              <a:spLocks noChangeArrowheads="1"/>
            </p:cNvSpPr>
            <p:nvPr/>
          </p:nvSpPr>
          <p:spPr bwMode="auto">
            <a:xfrm>
              <a:off x="5447" y="321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54" name="Rectangle 30"/>
            <p:cNvSpPr>
              <a:spLocks noChangeArrowheads="1"/>
            </p:cNvSpPr>
            <p:nvPr/>
          </p:nvSpPr>
          <p:spPr bwMode="auto">
            <a:xfrm>
              <a:off x="4674" y="3024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o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066800" y="5486400"/>
            <a:ext cx="2843213" cy="762000"/>
            <a:chOff x="672" y="3456"/>
            <a:chExt cx="1791" cy="480"/>
          </a:xfrm>
        </p:grpSpPr>
        <p:sp>
          <p:nvSpPr>
            <p:cNvPr id="52255" name="Line 31"/>
            <p:cNvSpPr>
              <a:spLocks noChangeShapeType="1"/>
            </p:cNvSpPr>
            <p:nvPr/>
          </p:nvSpPr>
          <p:spPr bwMode="auto">
            <a:xfrm>
              <a:off x="672" y="379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6" name="Freeform 32"/>
            <p:cNvSpPr>
              <a:spLocks/>
            </p:cNvSpPr>
            <p:nvPr/>
          </p:nvSpPr>
          <p:spPr bwMode="auto">
            <a:xfrm>
              <a:off x="672" y="3648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9" name="Text Box 35"/>
            <p:cNvSpPr txBox="1">
              <a:spLocks noChangeArrowheads="1"/>
            </p:cNvSpPr>
            <p:nvPr/>
          </p:nvSpPr>
          <p:spPr bwMode="auto">
            <a:xfrm>
              <a:off x="2294" y="3648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61" name="Rectangle 37"/>
            <p:cNvSpPr>
              <a:spLocks noChangeArrowheads="1"/>
            </p:cNvSpPr>
            <p:nvPr/>
          </p:nvSpPr>
          <p:spPr bwMode="auto">
            <a:xfrm>
              <a:off x="1248" y="3456"/>
              <a:ext cx="6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+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baseline="-25000">
                  <a:solidFill>
                    <a:srgbClr val="0033CC"/>
                  </a:solidFill>
                </a:rPr>
                <a:t>0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5410200" y="5486400"/>
            <a:ext cx="3505200" cy="762000"/>
            <a:chOff x="3408" y="3456"/>
            <a:chExt cx="2208" cy="480"/>
          </a:xfrm>
        </p:grpSpPr>
        <p:sp>
          <p:nvSpPr>
            <p:cNvPr id="52257" name="Line 33"/>
            <p:cNvSpPr>
              <a:spLocks noChangeShapeType="1"/>
            </p:cNvSpPr>
            <p:nvPr/>
          </p:nvSpPr>
          <p:spPr bwMode="auto">
            <a:xfrm>
              <a:off x="3408" y="379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58" name="Freeform 34"/>
            <p:cNvSpPr>
              <a:spLocks/>
            </p:cNvSpPr>
            <p:nvPr/>
          </p:nvSpPr>
          <p:spPr bwMode="auto">
            <a:xfrm>
              <a:off x="3840" y="3504"/>
              <a:ext cx="864" cy="288"/>
            </a:xfrm>
            <a:custGeom>
              <a:avLst/>
              <a:gdLst/>
              <a:ahLst/>
              <a:cxnLst>
                <a:cxn ang="0">
                  <a:pos x="0" y="376"/>
                </a:cxn>
                <a:cxn ang="0">
                  <a:pos x="96" y="40"/>
                </a:cxn>
                <a:cxn ang="0">
                  <a:pos x="240" y="136"/>
                </a:cxn>
                <a:cxn ang="0">
                  <a:pos x="480" y="88"/>
                </a:cxn>
                <a:cxn ang="0">
                  <a:pos x="672" y="280"/>
                </a:cxn>
                <a:cxn ang="0">
                  <a:pos x="1152" y="376"/>
                </a:cxn>
              </a:cxnLst>
              <a:rect l="0" t="0" r="r" b="b"/>
              <a:pathLst>
                <a:path w="1152" h="376">
                  <a:moveTo>
                    <a:pt x="0" y="376"/>
                  </a:moveTo>
                  <a:cubicBezTo>
                    <a:pt x="28" y="228"/>
                    <a:pt x="56" y="80"/>
                    <a:pt x="96" y="40"/>
                  </a:cubicBezTo>
                  <a:cubicBezTo>
                    <a:pt x="136" y="0"/>
                    <a:pt x="176" y="128"/>
                    <a:pt x="240" y="136"/>
                  </a:cubicBezTo>
                  <a:cubicBezTo>
                    <a:pt x="304" y="144"/>
                    <a:pt x="408" y="64"/>
                    <a:pt x="480" y="88"/>
                  </a:cubicBezTo>
                  <a:cubicBezTo>
                    <a:pt x="552" y="112"/>
                    <a:pt x="560" y="232"/>
                    <a:pt x="672" y="280"/>
                  </a:cubicBezTo>
                  <a:cubicBezTo>
                    <a:pt x="784" y="328"/>
                    <a:pt x="968" y="352"/>
                    <a:pt x="1152" y="37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0" name="Text Box 36"/>
            <p:cNvSpPr txBox="1">
              <a:spLocks noChangeArrowheads="1"/>
            </p:cNvSpPr>
            <p:nvPr/>
          </p:nvSpPr>
          <p:spPr bwMode="auto">
            <a:xfrm>
              <a:off x="5447" y="3648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62" name="Rectangle 38"/>
            <p:cNvSpPr>
              <a:spLocks noChangeArrowheads="1"/>
            </p:cNvSpPr>
            <p:nvPr/>
          </p:nvSpPr>
          <p:spPr bwMode="auto">
            <a:xfrm>
              <a:off x="4464" y="3456"/>
              <a:ext cx="63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o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+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baseline="-25000">
                  <a:solidFill>
                    <a:srgbClr val="0033CC"/>
                  </a:solidFill>
                </a:rPr>
                <a:t>0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1066800" y="6089650"/>
            <a:ext cx="2843213" cy="768350"/>
            <a:chOff x="672" y="3836"/>
            <a:chExt cx="1791" cy="484"/>
          </a:xfrm>
        </p:grpSpPr>
        <p:sp>
          <p:nvSpPr>
            <p:cNvPr id="52263" name="Line 39"/>
            <p:cNvSpPr>
              <a:spLocks noChangeShapeType="1"/>
            </p:cNvSpPr>
            <p:nvPr/>
          </p:nvSpPr>
          <p:spPr bwMode="auto">
            <a:xfrm>
              <a:off x="672" y="417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4" name="Freeform 40"/>
            <p:cNvSpPr>
              <a:spLocks/>
            </p:cNvSpPr>
            <p:nvPr/>
          </p:nvSpPr>
          <p:spPr bwMode="auto">
            <a:xfrm>
              <a:off x="1120" y="4032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7" name="Text Box 43"/>
            <p:cNvSpPr txBox="1">
              <a:spLocks noChangeArrowheads="1"/>
            </p:cNvSpPr>
            <p:nvPr/>
          </p:nvSpPr>
          <p:spPr bwMode="auto">
            <a:xfrm>
              <a:off x="2294" y="4032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69" name="Rectangle 45"/>
            <p:cNvSpPr>
              <a:spLocks noChangeArrowheads="1"/>
            </p:cNvSpPr>
            <p:nvPr/>
          </p:nvSpPr>
          <p:spPr bwMode="auto">
            <a:xfrm>
              <a:off x="1696" y="3836"/>
              <a:ext cx="6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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baseline="-25000">
                  <a:solidFill>
                    <a:srgbClr val="0033CC"/>
                  </a:solidFill>
                </a:rPr>
                <a:t>0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8" name="Group 52"/>
          <p:cNvGrpSpPr>
            <a:grpSpLocks/>
          </p:cNvGrpSpPr>
          <p:nvPr/>
        </p:nvGrpSpPr>
        <p:grpSpPr bwMode="auto">
          <a:xfrm>
            <a:off x="5410200" y="6089650"/>
            <a:ext cx="3505200" cy="768350"/>
            <a:chOff x="3408" y="3836"/>
            <a:chExt cx="2208" cy="484"/>
          </a:xfrm>
        </p:grpSpPr>
        <p:sp>
          <p:nvSpPr>
            <p:cNvPr id="52265" name="Line 41"/>
            <p:cNvSpPr>
              <a:spLocks noChangeShapeType="1"/>
            </p:cNvSpPr>
            <p:nvPr/>
          </p:nvSpPr>
          <p:spPr bwMode="auto">
            <a:xfrm>
              <a:off x="3408" y="4176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6" name="Freeform 42"/>
            <p:cNvSpPr>
              <a:spLocks/>
            </p:cNvSpPr>
            <p:nvPr/>
          </p:nvSpPr>
          <p:spPr bwMode="auto">
            <a:xfrm>
              <a:off x="4308" y="3888"/>
              <a:ext cx="864" cy="288"/>
            </a:xfrm>
            <a:custGeom>
              <a:avLst/>
              <a:gdLst/>
              <a:ahLst/>
              <a:cxnLst>
                <a:cxn ang="0">
                  <a:pos x="0" y="376"/>
                </a:cxn>
                <a:cxn ang="0">
                  <a:pos x="96" y="40"/>
                </a:cxn>
                <a:cxn ang="0">
                  <a:pos x="240" y="136"/>
                </a:cxn>
                <a:cxn ang="0">
                  <a:pos x="480" y="88"/>
                </a:cxn>
                <a:cxn ang="0">
                  <a:pos x="672" y="280"/>
                </a:cxn>
                <a:cxn ang="0">
                  <a:pos x="1152" y="376"/>
                </a:cxn>
              </a:cxnLst>
              <a:rect l="0" t="0" r="r" b="b"/>
              <a:pathLst>
                <a:path w="1152" h="376">
                  <a:moveTo>
                    <a:pt x="0" y="376"/>
                  </a:moveTo>
                  <a:cubicBezTo>
                    <a:pt x="28" y="228"/>
                    <a:pt x="56" y="80"/>
                    <a:pt x="96" y="40"/>
                  </a:cubicBezTo>
                  <a:cubicBezTo>
                    <a:pt x="136" y="0"/>
                    <a:pt x="176" y="128"/>
                    <a:pt x="240" y="136"/>
                  </a:cubicBezTo>
                  <a:cubicBezTo>
                    <a:pt x="304" y="144"/>
                    <a:pt x="408" y="64"/>
                    <a:pt x="480" y="88"/>
                  </a:cubicBezTo>
                  <a:cubicBezTo>
                    <a:pt x="552" y="112"/>
                    <a:pt x="560" y="232"/>
                    <a:pt x="672" y="280"/>
                  </a:cubicBezTo>
                  <a:cubicBezTo>
                    <a:pt x="784" y="328"/>
                    <a:pt x="968" y="352"/>
                    <a:pt x="1152" y="37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2268" name="Text Box 44"/>
            <p:cNvSpPr txBox="1">
              <a:spLocks noChangeArrowheads="1"/>
            </p:cNvSpPr>
            <p:nvPr/>
          </p:nvSpPr>
          <p:spPr bwMode="auto">
            <a:xfrm>
              <a:off x="5447" y="4032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2270" name="Rectangle 46"/>
            <p:cNvSpPr>
              <a:spLocks noChangeArrowheads="1"/>
            </p:cNvSpPr>
            <p:nvPr/>
          </p:nvSpPr>
          <p:spPr bwMode="auto">
            <a:xfrm>
              <a:off x="4932" y="3836"/>
              <a:ext cx="6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o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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baseline="-25000">
                  <a:solidFill>
                    <a:srgbClr val="0033CC"/>
                  </a:solidFill>
                </a:rPr>
                <a:t>0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3" grpId="0" autoUpdateAnimBg="0"/>
      <p:bldP spid="52234" grpId="0" autoUpdateAnimBg="0"/>
      <p:bldP spid="52241" grpId="0" autoUpdateAnimBg="0"/>
      <p:bldP spid="52242" grpId="0" autoUpdateAnimBg="0"/>
      <p:bldP spid="52243" grpId="0" autoUpdateAnimBg="0"/>
      <p:bldP spid="5224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>
          <a:xfrm>
            <a:off x="892175" y="762000"/>
            <a:ext cx="8001000" cy="1143000"/>
          </a:xfrm>
          <a:noFill/>
          <a:ln/>
        </p:spPr>
        <p:txBody>
          <a:bodyPr/>
          <a:lstStyle/>
          <a:p>
            <a:r>
              <a:rPr lang="en-US" altLang="zh-TW" sz="6000"/>
              <a:t>Basic Concept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85888" y="2514600"/>
            <a:ext cx="6096000" cy="1447800"/>
            <a:chOff x="768" y="1680"/>
            <a:chExt cx="3840" cy="912"/>
          </a:xfrm>
        </p:grpSpPr>
        <p:sp>
          <p:nvSpPr>
            <p:cNvPr id="53254" name="Rectangle 6"/>
            <p:cNvSpPr>
              <a:spLocks noChangeArrowheads="1"/>
            </p:cNvSpPr>
            <p:nvPr/>
          </p:nvSpPr>
          <p:spPr bwMode="auto">
            <a:xfrm>
              <a:off x="1680" y="1680"/>
              <a:ext cx="1968" cy="91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/>
                <a:t>Causal</a:t>
              </a:r>
            </a:p>
            <a:p>
              <a:pPr algn="ctr"/>
              <a:r>
                <a:rPr lang="en-US" altLang="zh-TW" sz="3600" b="0"/>
                <a:t>System</a:t>
              </a:r>
            </a:p>
          </p:txBody>
        </p:sp>
        <p:sp>
          <p:nvSpPr>
            <p:cNvPr id="53255" name="AutoShape 7"/>
            <p:cNvSpPr>
              <a:spLocks noChangeArrowheads="1"/>
            </p:cNvSpPr>
            <p:nvPr/>
          </p:nvSpPr>
          <p:spPr bwMode="auto">
            <a:xfrm>
              <a:off x="768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56" name="AutoShape 8"/>
            <p:cNvSpPr>
              <a:spLocks noChangeArrowheads="1"/>
            </p:cNvSpPr>
            <p:nvPr/>
          </p:nvSpPr>
          <p:spPr bwMode="auto">
            <a:xfrm>
              <a:off x="3696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789113" y="2441575"/>
            <a:ext cx="8270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6589713" y="2362200"/>
            <a:ext cx="9366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3296" name="Text Box 48"/>
          <p:cNvSpPr txBox="1">
            <a:spLocks noChangeArrowheads="1"/>
          </p:cNvSpPr>
          <p:nvPr/>
        </p:nvSpPr>
        <p:spPr bwMode="auto">
          <a:xfrm>
            <a:off x="762000" y="4114800"/>
            <a:ext cx="480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600" b="0">
                <a:solidFill>
                  <a:srgbClr val="0033CC"/>
                </a:solidFill>
              </a:rPr>
              <a:t>A </a:t>
            </a:r>
            <a:r>
              <a:rPr lang="en-US" altLang="zh-TW" sz="3600" b="0" i="1">
                <a:solidFill>
                  <a:srgbClr val="0033CC"/>
                </a:solidFill>
              </a:rPr>
              <a:t>causal system</a:t>
            </a:r>
            <a:r>
              <a:rPr lang="en-US" altLang="zh-TW" sz="3600" b="0">
                <a:solidFill>
                  <a:srgbClr val="0033CC"/>
                </a:solidFill>
              </a:rPr>
              <a:t> satisfies</a:t>
            </a:r>
          </a:p>
        </p:txBody>
      </p:sp>
      <p:sp>
        <p:nvSpPr>
          <p:cNvPr id="53299" name="Text Box 51"/>
          <p:cNvSpPr txBox="1">
            <a:spLocks noChangeArrowheads="1"/>
          </p:cNvSpPr>
          <p:nvPr/>
        </p:nvSpPr>
        <p:spPr bwMode="auto">
          <a:xfrm>
            <a:off x="1066800" y="4800600"/>
            <a:ext cx="31956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 = 0 for 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 &lt; 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53300" name="Text Box 52"/>
          <p:cNvSpPr txBox="1">
            <a:spLocks noChangeArrowheads="1"/>
          </p:cNvSpPr>
          <p:nvPr/>
        </p:nvSpPr>
        <p:spPr bwMode="auto">
          <a:xfrm>
            <a:off x="5334000" y="4800600"/>
            <a:ext cx="3263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f</a:t>
            </a:r>
            <a:r>
              <a:rPr lang="en-US" altLang="zh-TW" sz="3600" b="0" i="1" baseline="-25000">
                <a:solidFill>
                  <a:srgbClr val="0033CC"/>
                </a:solidFill>
              </a:rPr>
              <a:t>o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 = 0 for 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 &lt; 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 baseline="-25000">
                <a:solidFill>
                  <a:srgbClr val="0033CC"/>
                </a:solidFill>
              </a:rPr>
              <a:t>0</a:t>
            </a:r>
          </a:p>
        </p:txBody>
      </p:sp>
      <p:sp>
        <p:nvSpPr>
          <p:cNvPr id="53301" name="AutoShape 53"/>
          <p:cNvSpPr>
            <a:spLocks noChangeArrowheads="1"/>
          </p:cNvSpPr>
          <p:nvPr/>
        </p:nvSpPr>
        <p:spPr bwMode="auto">
          <a:xfrm>
            <a:off x="4419600" y="49530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7" grpId="0" autoUpdateAnimBg="0"/>
      <p:bldP spid="53258" grpId="0" autoUpdateAnimBg="0"/>
      <p:bldP spid="53296" grpId="0" autoUpdateAnimBg="0"/>
      <p:bldP spid="53299" grpId="0" autoUpdateAnimBg="0"/>
      <p:bldP spid="53300" grpId="0" autoUpdateAnimBg="0"/>
      <p:bldP spid="5330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892175" y="762000"/>
            <a:ext cx="8001000" cy="1143000"/>
          </a:xfrm>
          <a:noFill/>
          <a:ln/>
        </p:spPr>
        <p:txBody>
          <a:bodyPr/>
          <a:lstStyle/>
          <a:p>
            <a:r>
              <a:rPr lang="en-US" altLang="zh-TW" sz="6000"/>
              <a:t>Basic Concept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385888" y="2362200"/>
            <a:ext cx="6140450" cy="1600200"/>
            <a:chOff x="873" y="1488"/>
            <a:chExt cx="3868" cy="10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873" y="1584"/>
              <a:ext cx="3840" cy="912"/>
              <a:chOff x="768" y="1680"/>
              <a:chExt cx="3840" cy="912"/>
            </a:xfrm>
          </p:grpSpPr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1680" y="1680"/>
                <a:ext cx="1968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altLang="zh-TW" sz="3600" b="0"/>
                  <a:t>Causal</a:t>
                </a:r>
              </a:p>
              <a:p>
                <a:pPr algn="ctr"/>
                <a:r>
                  <a:rPr lang="en-US" altLang="zh-TW" sz="3600" b="0"/>
                  <a:t>System</a:t>
                </a:r>
              </a:p>
            </p:txBody>
          </p:sp>
          <p:sp>
            <p:nvSpPr>
              <p:cNvPr id="54279" name="AutoShape 7"/>
              <p:cNvSpPr>
                <a:spLocks noChangeArrowheads="1"/>
              </p:cNvSpPr>
              <p:nvPr/>
            </p:nvSpPr>
            <p:spPr bwMode="auto">
              <a:xfrm>
                <a:off x="768" y="2016"/>
                <a:ext cx="912" cy="288"/>
              </a:xfrm>
              <a:prstGeom prst="rightArrow">
                <a:avLst>
                  <a:gd name="adj1" fmla="val 50000"/>
                  <a:gd name="adj2" fmla="val 79167"/>
                </a:avLst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>
                <a:prstShdw prst="shdw18" dist="17961" dir="13500000">
                  <a:srgbClr val="FF0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280" name="AutoShape 8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912" cy="288"/>
              </a:xfrm>
              <a:prstGeom prst="rightArrow">
                <a:avLst>
                  <a:gd name="adj1" fmla="val 50000"/>
                  <a:gd name="adj2" fmla="val 79167"/>
                </a:avLst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>
                <a:prstShdw prst="shdw18" dist="17961" dir="13500000">
                  <a:srgbClr val="FF0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281" name="Text Box 9"/>
            <p:cNvSpPr txBox="1">
              <a:spLocks noChangeArrowheads="1"/>
            </p:cNvSpPr>
            <p:nvPr/>
          </p:nvSpPr>
          <p:spPr bwMode="auto">
            <a:xfrm>
              <a:off x="1127" y="1538"/>
              <a:ext cx="52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</a:rPr>
                <a:t>f</a:t>
              </a:r>
              <a:r>
                <a:rPr lang="en-US" altLang="zh-TW" sz="3600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4282" name="Text Box 10"/>
            <p:cNvSpPr txBox="1">
              <a:spLocks noChangeArrowheads="1"/>
            </p:cNvSpPr>
            <p:nvPr/>
          </p:nvSpPr>
          <p:spPr bwMode="auto">
            <a:xfrm>
              <a:off x="4151" y="1488"/>
              <a:ext cx="59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</a:rPr>
                <a:t>f</a:t>
              </a:r>
              <a:r>
                <a:rPr lang="en-US" altLang="zh-TW" sz="3600" b="0" i="1" baseline="-25000">
                  <a:solidFill>
                    <a:srgbClr val="0033CC"/>
                  </a:solidFill>
                </a:rPr>
                <a:t>o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1066800" y="4191000"/>
            <a:ext cx="7848600" cy="990600"/>
            <a:chOff x="672" y="2736"/>
            <a:chExt cx="4944" cy="624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672" y="3072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0" name="Freeform 18"/>
            <p:cNvSpPr>
              <a:spLocks/>
            </p:cNvSpPr>
            <p:nvPr/>
          </p:nvSpPr>
          <p:spPr bwMode="auto">
            <a:xfrm>
              <a:off x="912" y="2928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1" name="Text Box 19"/>
            <p:cNvSpPr txBox="1">
              <a:spLocks noChangeArrowheads="1"/>
            </p:cNvSpPr>
            <p:nvPr/>
          </p:nvSpPr>
          <p:spPr bwMode="auto">
            <a:xfrm>
              <a:off x="2294" y="2928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4292" name="Rectangle 20"/>
            <p:cNvSpPr>
              <a:spLocks noChangeArrowheads="1"/>
            </p:cNvSpPr>
            <p:nvPr/>
          </p:nvSpPr>
          <p:spPr bwMode="auto">
            <a:xfrm>
              <a:off x="1488" y="2736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4294" name="Line 22"/>
            <p:cNvSpPr>
              <a:spLocks noChangeShapeType="1"/>
            </p:cNvSpPr>
            <p:nvPr/>
          </p:nvSpPr>
          <p:spPr bwMode="auto">
            <a:xfrm>
              <a:off x="3408" y="3072"/>
              <a:ext cx="20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5" name="Freeform 23"/>
            <p:cNvSpPr>
              <a:spLocks/>
            </p:cNvSpPr>
            <p:nvPr/>
          </p:nvSpPr>
          <p:spPr bwMode="auto">
            <a:xfrm>
              <a:off x="4080" y="2784"/>
              <a:ext cx="864" cy="288"/>
            </a:xfrm>
            <a:custGeom>
              <a:avLst/>
              <a:gdLst/>
              <a:ahLst/>
              <a:cxnLst>
                <a:cxn ang="0">
                  <a:pos x="0" y="376"/>
                </a:cxn>
                <a:cxn ang="0">
                  <a:pos x="96" y="40"/>
                </a:cxn>
                <a:cxn ang="0">
                  <a:pos x="240" y="136"/>
                </a:cxn>
                <a:cxn ang="0">
                  <a:pos x="480" y="88"/>
                </a:cxn>
                <a:cxn ang="0">
                  <a:pos x="672" y="280"/>
                </a:cxn>
                <a:cxn ang="0">
                  <a:pos x="1152" y="376"/>
                </a:cxn>
              </a:cxnLst>
              <a:rect l="0" t="0" r="r" b="b"/>
              <a:pathLst>
                <a:path w="1152" h="376">
                  <a:moveTo>
                    <a:pt x="0" y="376"/>
                  </a:moveTo>
                  <a:cubicBezTo>
                    <a:pt x="28" y="228"/>
                    <a:pt x="56" y="80"/>
                    <a:pt x="96" y="40"/>
                  </a:cubicBezTo>
                  <a:cubicBezTo>
                    <a:pt x="136" y="0"/>
                    <a:pt x="176" y="128"/>
                    <a:pt x="240" y="136"/>
                  </a:cubicBezTo>
                  <a:cubicBezTo>
                    <a:pt x="304" y="144"/>
                    <a:pt x="408" y="64"/>
                    <a:pt x="480" y="88"/>
                  </a:cubicBezTo>
                  <a:cubicBezTo>
                    <a:pt x="552" y="112"/>
                    <a:pt x="560" y="232"/>
                    <a:pt x="672" y="280"/>
                  </a:cubicBezTo>
                  <a:cubicBezTo>
                    <a:pt x="784" y="328"/>
                    <a:pt x="968" y="352"/>
                    <a:pt x="1152" y="376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296" name="Text Box 24"/>
            <p:cNvSpPr txBox="1">
              <a:spLocks noChangeArrowheads="1"/>
            </p:cNvSpPr>
            <p:nvPr/>
          </p:nvSpPr>
          <p:spPr bwMode="auto">
            <a:xfrm>
              <a:off x="5447" y="2928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i="1"/>
                <a:t>t</a:t>
              </a:r>
            </a:p>
          </p:txBody>
        </p:sp>
        <p:sp>
          <p:nvSpPr>
            <p:cNvPr id="54297" name="Rectangle 25"/>
            <p:cNvSpPr>
              <a:spLocks noChangeArrowheads="1"/>
            </p:cNvSpPr>
            <p:nvPr/>
          </p:nvSpPr>
          <p:spPr bwMode="auto">
            <a:xfrm>
              <a:off x="4674" y="2736"/>
              <a:ext cx="4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o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4308" name="Line 36"/>
            <p:cNvSpPr>
              <a:spLocks noChangeShapeType="1"/>
            </p:cNvSpPr>
            <p:nvPr/>
          </p:nvSpPr>
          <p:spPr bwMode="auto">
            <a:xfrm>
              <a:off x="912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09" name="Text Box 37"/>
            <p:cNvSpPr txBox="1">
              <a:spLocks noChangeArrowheads="1"/>
            </p:cNvSpPr>
            <p:nvPr/>
          </p:nvSpPr>
          <p:spPr bwMode="auto">
            <a:xfrm>
              <a:off x="816" y="3072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  <a:r>
                <a:rPr lang="en-US" altLang="zh-TW" b="0" baseline="-25000"/>
                <a:t>0</a:t>
              </a:r>
            </a:p>
          </p:txBody>
        </p:sp>
        <p:sp>
          <p:nvSpPr>
            <p:cNvPr id="54310" name="Line 38"/>
            <p:cNvSpPr>
              <a:spLocks noChangeShapeType="1"/>
            </p:cNvSpPr>
            <p:nvPr/>
          </p:nvSpPr>
          <p:spPr bwMode="auto">
            <a:xfrm>
              <a:off x="4080" y="29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311" name="Text Box 39"/>
            <p:cNvSpPr txBox="1">
              <a:spLocks noChangeArrowheads="1"/>
            </p:cNvSpPr>
            <p:nvPr/>
          </p:nvSpPr>
          <p:spPr bwMode="auto">
            <a:xfrm>
              <a:off x="3984" y="3024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  <a:r>
                <a:rPr lang="en-US" altLang="zh-TW" b="0" baseline="-25000"/>
                <a:t>0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1066800" y="5029200"/>
            <a:ext cx="7848600" cy="990600"/>
            <a:chOff x="672" y="3168"/>
            <a:chExt cx="4944" cy="624"/>
          </a:xfrm>
        </p:grpSpPr>
        <p:sp>
          <p:nvSpPr>
            <p:cNvPr id="54321" name="Text Box 49"/>
            <p:cNvSpPr txBox="1">
              <a:spLocks noChangeArrowheads="1"/>
            </p:cNvSpPr>
            <p:nvPr/>
          </p:nvSpPr>
          <p:spPr bwMode="auto">
            <a:xfrm>
              <a:off x="816" y="3504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  <a:r>
                <a:rPr lang="en-US" altLang="zh-TW" b="0" baseline="-25000"/>
                <a:t>0</a:t>
              </a:r>
            </a:p>
          </p:txBody>
        </p:sp>
        <p:grpSp>
          <p:nvGrpSpPr>
            <p:cNvPr id="6" name="Group 67"/>
            <p:cNvGrpSpPr>
              <a:grpSpLocks/>
            </p:cNvGrpSpPr>
            <p:nvPr/>
          </p:nvGrpSpPr>
          <p:grpSpPr bwMode="auto">
            <a:xfrm>
              <a:off x="672" y="3168"/>
              <a:ext cx="4944" cy="576"/>
              <a:chOff x="672" y="3264"/>
              <a:chExt cx="4944" cy="576"/>
            </a:xfrm>
          </p:grpSpPr>
          <p:sp>
            <p:nvSpPr>
              <p:cNvPr id="54312" name="Line 40"/>
              <p:cNvSpPr>
                <a:spLocks noChangeShapeType="1"/>
              </p:cNvSpPr>
              <p:nvPr/>
            </p:nvSpPr>
            <p:spPr bwMode="auto">
              <a:xfrm>
                <a:off x="672" y="3600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3" name="Freeform 41"/>
              <p:cNvSpPr>
                <a:spLocks/>
              </p:cNvSpPr>
              <p:nvPr/>
            </p:nvSpPr>
            <p:spPr bwMode="auto">
              <a:xfrm>
                <a:off x="912" y="3456"/>
                <a:ext cx="912" cy="216"/>
              </a:xfrm>
              <a:custGeom>
                <a:avLst/>
                <a:gdLst/>
                <a:ahLst/>
                <a:cxnLst>
                  <a:cxn ang="0">
                    <a:pos x="0" y="264"/>
                  </a:cxn>
                  <a:cxn ang="0">
                    <a:pos x="144" y="24"/>
                  </a:cxn>
                  <a:cxn ang="0">
                    <a:pos x="432" y="120"/>
                  </a:cxn>
                  <a:cxn ang="0">
                    <a:pos x="720" y="360"/>
                  </a:cxn>
                  <a:cxn ang="0">
                    <a:pos x="912" y="264"/>
                  </a:cxn>
                </a:cxnLst>
                <a:rect l="0" t="0" r="r" b="b"/>
                <a:pathLst>
                  <a:path w="912" h="384">
                    <a:moveTo>
                      <a:pt x="0" y="264"/>
                    </a:moveTo>
                    <a:cubicBezTo>
                      <a:pt x="36" y="156"/>
                      <a:pt x="72" y="48"/>
                      <a:pt x="144" y="24"/>
                    </a:cubicBezTo>
                    <a:cubicBezTo>
                      <a:pt x="216" y="0"/>
                      <a:pt x="336" y="64"/>
                      <a:pt x="432" y="120"/>
                    </a:cubicBezTo>
                    <a:cubicBezTo>
                      <a:pt x="528" y="176"/>
                      <a:pt x="640" y="336"/>
                      <a:pt x="720" y="360"/>
                    </a:cubicBezTo>
                    <a:cubicBezTo>
                      <a:pt x="800" y="384"/>
                      <a:pt x="856" y="324"/>
                      <a:pt x="912" y="264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4" name="Text Box 42"/>
              <p:cNvSpPr txBox="1">
                <a:spLocks noChangeArrowheads="1"/>
              </p:cNvSpPr>
              <p:nvPr/>
            </p:nvSpPr>
            <p:spPr bwMode="auto">
              <a:xfrm>
                <a:off x="2294" y="3456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i="1"/>
                  <a:t>t</a:t>
                </a:r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1488" y="3264"/>
                <a:ext cx="38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>
                    <a:solidFill>
                      <a:srgbClr val="0033CC"/>
                    </a:solidFill>
                  </a:rPr>
                  <a:t>f</a:t>
                </a:r>
                <a:r>
                  <a:rPr lang="en-US" altLang="zh-TW" b="0" i="1" baseline="-25000">
                    <a:solidFill>
                      <a:srgbClr val="0033CC"/>
                    </a:solidFill>
                  </a:rPr>
                  <a:t>i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(</a:t>
                </a:r>
                <a:r>
                  <a:rPr lang="en-US" altLang="zh-TW" b="0" i="1">
                    <a:solidFill>
                      <a:srgbClr val="0033CC"/>
                    </a:solidFill>
                  </a:rPr>
                  <a:t>t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)</a:t>
                </a:r>
              </a:p>
            </p:txBody>
          </p:sp>
          <p:sp>
            <p:nvSpPr>
              <p:cNvPr id="54316" name="Line 44"/>
              <p:cNvSpPr>
                <a:spLocks noChangeShapeType="1"/>
              </p:cNvSpPr>
              <p:nvPr/>
            </p:nvSpPr>
            <p:spPr bwMode="auto">
              <a:xfrm>
                <a:off x="3408" y="3600"/>
                <a:ext cx="20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18" name="Text Box 46"/>
              <p:cNvSpPr txBox="1">
                <a:spLocks noChangeArrowheads="1"/>
              </p:cNvSpPr>
              <p:nvPr/>
            </p:nvSpPr>
            <p:spPr bwMode="auto">
              <a:xfrm>
                <a:off x="5447" y="3456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i="1"/>
                  <a:t>t</a:t>
                </a:r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512" y="3312"/>
                <a:ext cx="4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>
                    <a:solidFill>
                      <a:srgbClr val="0033CC"/>
                    </a:solidFill>
                  </a:rPr>
                  <a:t>f</a:t>
                </a:r>
                <a:r>
                  <a:rPr lang="en-US" altLang="zh-TW" b="0" i="1" baseline="-25000">
                    <a:solidFill>
                      <a:srgbClr val="0033CC"/>
                    </a:solidFill>
                  </a:rPr>
                  <a:t>o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(</a:t>
                </a:r>
                <a:r>
                  <a:rPr lang="en-US" altLang="zh-TW" b="0" i="1">
                    <a:solidFill>
                      <a:srgbClr val="0033CC"/>
                    </a:solidFill>
                  </a:rPr>
                  <a:t>t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)</a:t>
                </a:r>
              </a:p>
            </p:txBody>
          </p:sp>
          <p:sp>
            <p:nvSpPr>
              <p:cNvPr id="54320" name="Line 48"/>
              <p:cNvSpPr>
                <a:spLocks noChangeShapeType="1"/>
              </p:cNvSpPr>
              <p:nvPr/>
            </p:nvSpPr>
            <p:spPr bwMode="auto">
              <a:xfrm>
                <a:off x="912" y="355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2" name="Line 50"/>
              <p:cNvSpPr>
                <a:spLocks noChangeShapeType="1"/>
              </p:cNvSpPr>
              <p:nvPr/>
            </p:nvSpPr>
            <p:spPr bwMode="auto">
              <a:xfrm>
                <a:off x="4080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3" name="Text Box 51"/>
              <p:cNvSpPr txBox="1">
                <a:spLocks noChangeArrowheads="1"/>
              </p:cNvSpPr>
              <p:nvPr/>
            </p:nvSpPr>
            <p:spPr bwMode="auto">
              <a:xfrm>
                <a:off x="3984" y="3552"/>
                <a:ext cx="2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t</a:t>
                </a:r>
                <a:r>
                  <a:rPr lang="en-US" altLang="zh-TW" b="0" baseline="-25000"/>
                  <a:t>0</a:t>
                </a:r>
              </a:p>
            </p:txBody>
          </p:sp>
          <p:sp>
            <p:nvSpPr>
              <p:cNvPr id="54324" name="Freeform 52"/>
              <p:cNvSpPr>
                <a:spLocks/>
              </p:cNvSpPr>
              <p:nvPr/>
            </p:nvSpPr>
            <p:spPr bwMode="auto">
              <a:xfrm>
                <a:off x="4224" y="3328"/>
                <a:ext cx="1056" cy="448"/>
              </a:xfrm>
              <a:custGeom>
                <a:avLst/>
                <a:gdLst/>
                <a:ahLst/>
                <a:cxnLst>
                  <a:cxn ang="0">
                    <a:pos x="0" y="272"/>
                  </a:cxn>
                  <a:cxn ang="0">
                    <a:pos x="144" y="224"/>
                  </a:cxn>
                  <a:cxn ang="0">
                    <a:pos x="432" y="416"/>
                  </a:cxn>
                  <a:cxn ang="0">
                    <a:pos x="864" y="32"/>
                  </a:cxn>
                  <a:cxn ang="0">
                    <a:pos x="1056" y="224"/>
                  </a:cxn>
                </a:cxnLst>
                <a:rect l="0" t="0" r="r" b="b"/>
                <a:pathLst>
                  <a:path w="1056" h="448">
                    <a:moveTo>
                      <a:pt x="0" y="272"/>
                    </a:moveTo>
                    <a:cubicBezTo>
                      <a:pt x="36" y="236"/>
                      <a:pt x="72" y="200"/>
                      <a:pt x="144" y="224"/>
                    </a:cubicBezTo>
                    <a:cubicBezTo>
                      <a:pt x="216" y="248"/>
                      <a:pt x="312" y="448"/>
                      <a:pt x="432" y="416"/>
                    </a:cubicBezTo>
                    <a:cubicBezTo>
                      <a:pt x="552" y="384"/>
                      <a:pt x="760" y="64"/>
                      <a:pt x="864" y="32"/>
                    </a:cubicBezTo>
                    <a:cubicBezTo>
                      <a:pt x="968" y="0"/>
                      <a:pt x="1016" y="192"/>
                      <a:pt x="1056" y="224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7" name="Group 71"/>
          <p:cNvGrpSpPr>
            <a:grpSpLocks/>
          </p:cNvGrpSpPr>
          <p:nvPr/>
        </p:nvGrpSpPr>
        <p:grpSpPr bwMode="auto">
          <a:xfrm>
            <a:off x="1066800" y="5791200"/>
            <a:ext cx="7848600" cy="990600"/>
            <a:chOff x="672" y="3648"/>
            <a:chExt cx="4944" cy="624"/>
          </a:xfrm>
        </p:grpSpPr>
        <p:sp>
          <p:nvSpPr>
            <p:cNvPr id="54328" name="Rectangle 56"/>
            <p:cNvSpPr>
              <a:spLocks noChangeArrowheads="1"/>
            </p:cNvSpPr>
            <p:nvPr/>
          </p:nvSpPr>
          <p:spPr bwMode="auto">
            <a:xfrm>
              <a:off x="1440" y="3648"/>
              <a:ext cx="38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>
                  <a:solidFill>
                    <a:srgbClr val="0033CC"/>
                  </a:solidFill>
                </a:rPr>
                <a:t>f</a:t>
              </a:r>
              <a:r>
                <a:rPr lang="en-US" altLang="zh-TW" b="0" i="1" baseline="-25000">
                  <a:solidFill>
                    <a:srgbClr val="0033CC"/>
                  </a:solidFill>
                </a:rPr>
                <a:t>i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  <p:grpSp>
          <p:nvGrpSpPr>
            <p:cNvPr id="8" name="Group 68"/>
            <p:cNvGrpSpPr>
              <a:grpSpLocks/>
            </p:cNvGrpSpPr>
            <p:nvPr/>
          </p:nvGrpSpPr>
          <p:grpSpPr bwMode="auto">
            <a:xfrm>
              <a:off x="672" y="3696"/>
              <a:ext cx="4944" cy="576"/>
              <a:chOff x="672" y="3792"/>
              <a:chExt cx="4944" cy="576"/>
            </a:xfrm>
          </p:grpSpPr>
          <p:sp>
            <p:nvSpPr>
              <p:cNvPr id="54325" name="Line 53"/>
              <p:cNvSpPr>
                <a:spLocks noChangeShapeType="1"/>
              </p:cNvSpPr>
              <p:nvPr/>
            </p:nvSpPr>
            <p:spPr bwMode="auto">
              <a:xfrm>
                <a:off x="672" y="4080"/>
                <a:ext cx="15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6" name="Freeform 54"/>
              <p:cNvSpPr>
                <a:spLocks/>
              </p:cNvSpPr>
              <p:nvPr/>
            </p:nvSpPr>
            <p:spPr bwMode="auto">
              <a:xfrm>
                <a:off x="912" y="3936"/>
                <a:ext cx="912" cy="216"/>
              </a:xfrm>
              <a:custGeom>
                <a:avLst/>
                <a:gdLst/>
                <a:ahLst/>
                <a:cxnLst>
                  <a:cxn ang="0">
                    <a:pos x="0" y="264"/>
                  </a:cxn>
                  <a:cxn ang="0">
                    <a:pos x="144" y="24"/>
                  </a:cxn>
                  <a:cxn ang="0">
                    <a:pos x="432" y="120"/>
                  </a:cxn>
                  <a:cxn ang="0">
                    <a:pos x="720" y="360"/>
                  </a:cxn>
                  <a:cxn ang="0">
                    <a:pos x="912" y="264"/>
                  </a:cxn>
                </a:cxnLst>
                <a:rect l="0" t="0" r="r" b="b"/>
                <a:pathLst>
                  <a:path w="912" h="384">
                    <a:moveTo>
                      <a:pt x="0" y="264"/>
                    </a:moveTo>
                    <a:cubicBezTo>
                      <a:pt x="36" y="156"/>
                      <a:pt x="72" y="48"/>
                      <a:pt x="144" y="24"/>
                    </a:cubicBezTo>
                    <a:cubicBezTo>
                      <a:pt x="216" y="0"/>
                      <a:pt x="336" y="64"/>
                      <a:pt x="432" y="120"/>
                    </a:cubicBezTo>
                    <a:cubicBezTo>
                      <a:pt x="528" y="176"/>
                      <a:pt x="640" y="336"/>
                      <a:pt x="720" y="360"/>
                    </a:cubicBezTo>
                    <a:cubicBezTo>
                      <a:pt x="800" y="384"/>
                      <a:pt x="856" y="324"/>
                      <a:pt x="912" y="264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27" name="Text Box 55"/>
              <p:cNvSpPr txBox="1">
                <a:spLocks noChangeArrowheads="1"/>
              </p:cNvSpPr>
              <p:nvPr/>
            </p:nvSpPr>
            <p:spPr bwMode="auto">
              <a:xfrm>
                <a:off x="2294" y="3936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i="1"/>
                  <a:t>t</a:t>
                </a:r>
              </a:p>
            </p:txBody>
          </p:sp>
          <p:sp>
            <p:nvSpPr>
              <p:cNvPr id="54329" name="Line 57"/>
              <p:cNvSpPr>
                <a:spLocks noChangeShapeType="1"/>
              </p:cNvSpPr>
              <p:nvPr/>
            </p:nvSpPr>
            <p:spPr bwMode="auto">
              <a:xfrm>
                <a:off x="3408" y="4080"/>
                <a:ext cx="20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0" name="Text Box 58"/>
              <p:cNvSpPr txBox="1">
                <a:spLocks noChangeArrowheads="1"/>
              </p:cNvSpPr>
              <p:nvPr/>
            </p:nvSpPr>
            <p:spPr bwMode="auto">
              <a:xfrm>
                <a:off x="5447" y="3936"/>
                <a:ext cx="169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i="1"/>
                  <a:t>t</a:t>
                </a:r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4512" y="3792"/>
                <a:ext cx="41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>
                    <a:solidFill>
                      <a:srgbClr val="0033CC"/>
                    </a:solidFill>
                  </a:rPr>
                  <a:t>f</a:t>
                </a:r>
                <a:r>
                  <a:rPr lang="en-US" altLang="zh-TW" b="0" i="1" baseline="-25000">
                    <a:solidFill>
                      <a:srgbClr val="0033CC"/>
                    </a:solidFill>
                  </a:rPr>
                  <a:t>o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(</a:t>
                </a:r>
                <a:r>
                  <a:rPr lang="en-US" altLang="zh-TW" b="0" i="1">
                    <a:solidFill>
                      <a:srgbClr val="0033CC"/>
                    </a:solidFill>
                  </a:rPr>
                  <a:t>t</a:t>
                </a:r>
                <a:r>
                  <a:rPr lang="en-US" altLang="zh-TW" b="0">
                    <a:solidFill>
                      <a:srgbClr val="0033CC"/>
                    </a:solidFill>
                  </a:rPr>
                  <a:t>)</a:t>
                </a:r>
              </a:p>
            </p:txBody>
          </p:sp>
          <p:sp>
            <p:nvSpPr>
              <p:cNvPr id="54332" name="Line 60"/>
              <p:cNvSpPr>
                <a:spLocks noChangeShapeType="1"/>
              </p:cNvSpPr>
              <p:nvPr/>
            </p:nvSpPr>
            <p:spPr bwMode="auto">
              <a:xfrm>
                <a:off x="912" y="403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3" name="Text Box 61"/>
              <p:cNvSpPr txBox="1">
                <a:spLocks noChangeArrowheads="1"/>
              </p:cNvSpPr>
              <p:nvPr/>
            </p:nvSpPr>
            <p:spPr bwMode="auto">
              <a:xfrm>
                <a:off x="816" y="4080"/>
                <a:ext cx="2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t</a:t>
                </a:r>
                <a:r>
                  <a:rPr lang="en-US" altLang="zh-TW" b="0" baseline="-25000"/>
                  <a:t>0</a:t>
                </a:r>
              </a:p>
            </p:txBody>
          </p:sp>
          <p:sp>
            <p:nvSpPr>
              <p:cNvPr id="54334" name="Line 62"/>
              <p:cNvSpPr>
                <a:spLocks noChangeShapeType="1"/>
              </p:cNvSpPr>
              <p:nvPr/>
            </p:nvSpPr>
            <p:spPr bwMode="auto">
              <a:xfrm>
                <a:off x="4080" y="398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335" name="Text Box 63"/>
              <p:cNvSpPr txBox="1">
                <a:spLocks noChangeArrowheads="1"/>
              </p:cNvSpPr>
              <p:nvPr/>
            </p:nvSpPr>
            <p:spPr bwMode="auto">
              <a:xfrm>
                <a:off x="3984" y="4032"/>
                <a:ext cx="23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zh-TW" b="0" i="1"/>
                  <a:t>t</a:t>
                </a:r>
                <a:r>
                  <a:rPr lang="en-US" altLang="zh-TW" b="0" baseline="-25000"/>
                  <a:t>0</a:t>
                </a:r>
              </a:p>
            </p:txBody>
          </p:sp>
          <p:sp>
            <p:nvSpPr>
              <p:cNvPr id="54337" name="Freeform 65"/>
              <p:cNvSpPr>
                <a:spLocks/>
              </p:cNvSpPr>
              <p:nvPr/>
            </p:nvSpPr>
            <p:spPr bwMode="auto">
              <a:xfrm>
                <a:off x="3456" y="3816"/>
                <a:ext cx="1680" cy="440"/>
              </a:xfrm>
              <a:custGeom>
                <a:avLst/>
                <a:gdLst/>
                <a:ahLst/>
                <a:cxnLst>
                  <a:cxn ang="0">
                    <a:pos x="0" y="72"/>
                  </a:cxn>
                  <a:cxn ang="0">
                    <a:pos x="144" y="24"/>
                  </a:cxn>
                  <a:cxn ang="0">
                    <a:pos x="288" y="216"/>
                  </a:cxn>
                  <a:cxn ang="0">
                    <a:pos x="576" y="312"/>
                  </a:cxn>
                  <a:cxn ang="0">
                    <a:pos x="864" y="168"/>
                  </a:cxn>
                  <a:cxn ang="0">
                    <a:pos x="1200" y="408"/>
                  </a:cxn>
                  <a:cxn ang="0">
                    <a:pos x="1344" y="360"/>
                  </a:cxn>
                  <a:cxn ang="0">
                    <a:pos x="1680" y="264"/>
                  </a:cxn>
                </a:cxnLst>
                <a:rect l="0" t="0" r="r" b="b"/>
                <a:pathLst>
                  <a:path w="1680" h="440">
                    <a:moveTo>
                      <a:pt x="0" y="72"/>
                    </a:moveTo>
                    <a:cubicBezTo>
                      <a:pt x="48" y="36"/>
                      <a:pt x="96" y="0"/>
                      <a:pt x="144" y="24"/>
                    </a:cubicBezTo>
                    <a:cubicBezTo>
                      <a:pt x="192" y="48"/>
                      <a:pt x="216" y="168"/>
                      <a:pt x="288" y="216"/>
                    </a:cubicBezTo>
                    <a:cubicBezTo>
                      <a:pt x="360" y="264"/>
                      <a:pt x="480" y="320"/>
                      <a:pt x="576" y="312"/>
                    </a:cubicBezTo>
                    <a:cubicBezTo>
                      <a:pt x="672" y="304"/>
                      <a:pt x="760" y="152"/>
                      <a:pt x="864" y="168"/>
                    </a:cubicBezTo>
                    <a:cubicBezTo>
                      <a:pt x="968" y="184"/>
                      <a:pt x="1120" y="376"/>
                      <a:pt x="1200" y="408"/>
                    </a:cubicBezTo>
                    <a:cubicBezTo>
                      <a:pt x="1280" y="440"/>
                      <a:pt x="1264" y="384"/>
                      <a:pt x="1344" y="360"/>
                    </a:cubicBezTo>
                    <a:cubicBezTo>
                      <a:pt x="1424" y="336"/>
                      <a:pt x="1552" y="300"/>
                      <a:pt x="1680" y="264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4341" name="Text Box 69"/>
          <p:cNvSpPr txBox="1">
            <a:spLocks noChangeArrowheads="1"/>
          </p:cNvSpPr>
          <p:nvPr/>
        </p:nvSpPr>
        <p:spPr bwMode="auto">
          <a:xfrm>
            <a:off x="4175125" y="92075"/>
            <a:ext cx="4130675" cy="10763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US" altLang="zh-TW" sz="3200" b="0">
                <a:solidFill>
                  <a:schemeClr val="bg1"/>
                </a:solidFill>
              </a:rPr>
              <a:t>Which of the following systems are causal?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4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Unit Impulse Response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19200" y="2362200"/>
            <a:ext cx="6096000" cy="1447800"/>
            <a:chOff x="768" y="1680"/>
            <a:chExt cx="3840" cy="912"/>
          </a:xfrm>
        </p:grpSpPr>
        <p:sp>
          <p:nvSpPr>
            <p:cNvPr id="51205" name="Rectangle 5"/>
            <p:cNvSpPr>
              <a:spLocks noChangeArrowheads="1"/>
            </p:cNvSpPr>
            <p:nvPr/>
          </p:nvSpPr>
          <p:spPr bwMode="auto">
            <a:xfrm>
              <a:off x="1680" y="1680"/>
              <a:ext cx="1968" cy="912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/>
                <a:t>LTI</a:t>
              </a:r>
            </a:p>
            <a:p>
              <a:pPr algn="ctr"/>
              <a:r>
                <a:rPr lang="en-US" altLang="zh-TW" sz="3600" b="0"/>
                <a:t>System</a:t>
              </a:r>
            </a:p>
          </p:txBody>
        </p:sp>
        <p:sp>
          <p:nvSpPr>
            <p:cNvPr id="51206" name="AutoShape 6"/>
            <p:cNvSpPr>
              <a:spLocks noChangeArrowheads="1"/>
            </p:cNvSpPr>
            <p:nvPr/>
          </p:nvSpPr>
          <p:spPr bwMode="auto">
            <a:xfrm>
              <a:off x="768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07" name="AutoShape 7"/>
            <p:cNvSpPr>
              <a:spLocks noChangeArrowheads="1"/>
            </p:cNvSpPr>
            <p:nvPr/>
          </p:nvSpPr>
          <p:spPr bwMode="auto">
            <a:xfrm>
              <a:off x="3696" y="2016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990600" y="2281238"/>
            <a:ext cx="841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>
                <a:solidFill>
                  <a:srgbClr val="0033CC"/>
                </a:solidFill>
                <a:sym typeface="Symbol" pitchFamily="18" charset="2"/>
              </a:rPr>
              <a:t>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6096000" y="2254250"/>
            <a:ext cx="2438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h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)=</a:t>
            </a:r>
            <a:r>
              <a:rPr lang="en-US" altLang="zh-TW" sz="3600" b="0" i="1">
                <a:solidFill>
                  <a:srgbClr val="0033CC"/>
                </a:solidFill>
              </a:rPr>
              <a:t>L</a:t>
            </a:r>
            <a:r>
              <a:rPr lang="en-US" altLang="zh-TW" sz="3600" b="0">
                <a:solidFill>
                  <a:srgbClr val="0033CC"/>
                </a:solidFill>
              </a:rPr>
              <a:t>[</a:t>
            </a:r>
            <a:r>
              <a:rPr lang="en-US" altLang="zh-TW" sz="3600" b="0">
                <a:solidFill>
                  <a:srgbClr val="0033CC"/>
                </a:solidFill>
                <a:sym typeface="Symbol" pitchFamily="18" charset="2"/>
              </a:rPr>
              <a:t>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)]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098550" y="3276600"/>
            <a:ext cx="74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6013450" y="3278188"/>
            <a:ext cx="17621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</a:rPr>
              <a:t>L</a:t>
            </a:r>
            <a:r>
              <a:rPr lang="en-US" altLang="zh-TW" sz="3600" b="0">
                <a:solidFill>
                  <a:srgbClr val="0033CC"/>
                </a:solidFill>
              </a:rPr>
              <a:t>[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)]=?</a:t>
            </a:r>
            <a:endParaRPr lang="en-US" altLang="zh-TW" sz="3600" b="0">
              <a:solidFill>
                <a:srgbClr val="0033CC"/>
              </a:solidFill>
              <a:sym typeface="Symbol" pitchFamily="18" charset="2"/>
            </a:endParaRP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831850" y="4191000"/>
            <a:ext cx="137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/>
              <a:t>Facts:</a:t>
            </a:r>
          </a:p>
        </p:txBody>
      </p:sp>
      <p:graphicFrame>
        <p:nvGraphicFramePr>
          <p:cNvPr id="51216" name="Object 16"/>
          <p:cNvGraphicFramePr>
            <a:graphicFrameLocks noChangeAspect="1"/>
          </p:cNvGraphicFramePr>
          <p:nvPr/>
        </p:nvGraphicFramePr>
        <p:xfrm>
          <a:off x="2301875" y="4191000"/>
          <a:ext cx="5851525" cy="719138"/>
        </p:xfrm>
        <a:graphic>
          <a:graphicData uri="http://schemas.openxmlformats.org/presentationml/2006/ole">
            <p:oleObj spid="_x0000_s57346" name="Equation" r:id="rId3" imgW="2679480" imgH="330120" progId="Equation.3">
              <p:embed/>
            </p:oleObj>
          </a:graphicData>
        </a:graphic>
      </p:graphicFrame>
      <p:graphicFrame>
        <p:nvGraphicFramePr>
          <p:cNvPr id="51217" name="Object 17"/>
          <p:cNvGraphicFramePr>
            <a:graphicFrameLocks noChangeAspect="1"/>
          </p:cNvGraphicFramePr>
          <p:nvPr/>
        </p:nvGraphicFramePr>
        <p:xfrm>
          <a:off x="1679575" y="5029200"/>
          <a:ext cx="4187825" cy="830263"/>
        </p:xfrm>
        <a:graphic>
          <a:graphicData uri="http://schemas.openxmlformats.org/presentationml/2006/ole">
            <p:oleObj spid="_x0000_s57347" name="Equation" r:id="rId4" imgW="1917360" imgH="380880" progId="Equation.3">
              <p:embed/>
            </p:oleObj>
          </a:graphicData>
        </a:graphic>
      </p:graphicFrame>
      <p:sp>
        <p:nvSpPr>
          <p:cNvPr id="51218" name="AutoShape 18"/>
          <p:cNvSpPr>
            <a:spLocks noChangeArrowheads="1"/>
          </p:cNvSpPr>
          <p:nvPr/>
        </p:nvSpPr>
        <p:spPr bwMode="auto">
          <a:xfrm>
            <a:off x="838200" y="5257800"/>
            <a:ext cx="685800" cy="381000"/>
          </a:xfrm>
          <a:prstGeom prst="rightArrow">
            <a:avLst>
              <a:gd name="adj1" fmla="val 50000"/>
              <a:gd name="adj2" fmla="val 45000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prstShdw prst="shdw18" dist="17961" dir="13500000">
              <a:srgbClr val="FF0000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1219" name="Object 19"/>
          <p:cNvGraphicFramePr>
            <a:graphicFrameLocks noChangeAspect="1"/>
          </p:cNvGraphicFramePr>
          <p:nvPr/>
        </p:nvGraphicFramePr>
        <p:xfrm>
          <a:off x="5791200" y="5029200"/>
          <a:ext cx="3051175" cy="719138"/>
        </p:xfrm>
        <a:graphic>
          <a:graphicData uri="http://schemas.openxmlformats.org/presentationml/2006/ole">
            <p:oleObj spid="_x0000_s57348" name="Equation" r:id="rId5" imgW="1396800" imgH="330120" progId="Equation.3">
              <p:embed/>
            </p:oleObj>
          </a:graphicData>
        </a:graphic>
      </p:graphicFrame>
      <p:graphicFrame>
        <p:nvGraphicFramePr>
          <p:cNvPr id="51220" name="Object 20"/>
          <p:cNvGraphicFramePr>
            <a:graphicFrameLocks noChangeAspect="1"/>
          </p:cNvGraphicFramePr>
          <p:nvPr/>
        </p:nvGraphicFramePr>
        <p:xfrm>
          <a:off x="2936875" y="5943600"/>
          <a:ext cx="2662238" cy="719138"/>
        </p:xfrm>
        <a:graphic>
          <a:graphicData uri="http://schemas.openxmlformats.org/presentationml/2006/ole">
            <p:oleObj spid="_x0000_s57349" name="Equation" r:id="rId6" imgW="1218960" imgH="330120" progId="Equation.3">
              <p:embed/>
            </p:oleObj>
          </a:graphicData>
        </a:graphic>
      </p:graphicFrame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5867400" y="5973763"/>
            <a:ext cx="23272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>
                <a:solidFill>
                  <a:srgbClr val="0033CC"/>
                </a:solidFill>
              </a:rPr>
              <a:t>Convolution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8" grpId="0" autoUpdateAnimBg="0"/>
      <p:bldP spid="51209" grpId="0" autoUpdateAnimBg="0"/>
      <p:bldP spid="51212" grpId="0" autoUpdateAnimBg="0"/>
      <p:bldP spid="51213" grpId="0" autoUpdateAnimBg="0"/>
      <p:bldP spid="51214" grpId="0" autoUpdateAnimBg="0"/>
      <p:bldP spid="51218" grpId="0" animBg="1"/>
      <p:bldP spid="51221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Unit Impulse Response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831850" y="2254250"/>
            <a:ext cx="8010525" cy="4408488"/>
            <a:chOff x="524" y="1420"/>
            <a:chExt cx="5046" cy="2777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8" y="1488"/>
              <a:ext cx="3840" cy="912"/>
              <a:chOff x="768" y="1680"/>
              <a:chExt cx="3840" cy="912"/>
            </a:xfrm>
          </p:grpSpPr>
          <p:sp>
            <p:nvSpPr>
              <p:cNvPr id="56326" name="Rectangle 6"/>
              <p:cNvSpPr>
                <a:spLocks noChangeArrowheads="1"/>
              </p:cNvSpPr>
              <p:nvPr/>
            </p:nvSpPr>
            <p:spPr bwMode="auto">
              <a:xfrm>
                <a:off x="1680" y="1680"/>
                <a:ext cx="1968" cy="912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altLang="zh-TW" sz="3600" b="0"/>
                  <a:t>LTI</a:t>
                </a:r>
              </a:p>
              <a:p>
                <a:pPr algn="ctr"/>
                <a:r>
                  <a:rPr lang="en-US" altLang="zh-TW" sz="3600" b="0"/>
                  <a:t>System</a:t>
                </a:r>
              </a:p>
            </p:txBody>
          </p:sp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768" y="2016"/>
                <a:ext cx="912" cy="288"/>
              </a:xfrm>
              <a:prstGeom prst="rightArrow">
                <a:avLst>
                  <a:gd name="adj1" fmla="val 50000"/>
                  <a:gd name="adj2" fmla="val 79167"/>
                </a:avLst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>
                <a:prstShdw prst="shdw18" dist="17961" dir="13500000">
                  <a:srgbClr val="FF0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>
                <a:off x="3696" y="2016"/>
                <a:ext cx="912" cy="288"/>
              </a:xfrm>
              <a:prstGeom prst="rightArrow">
                <a:avLst>
                  <a:gd name="adj1" fmla="val 50000"/>
                  <a:gd name="adj2" fmla="val 79167"/>
                </a:avLst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>
                <a:prstShdw prst="shdw18" dist="17961" dir="13500000">
                  <a:srgbClr val="FF0000">
                    <a:gamma/>
                    <a:shade val="60000"/>
                    <a:invGamma/>
                  </a:srgbClr>
                </a:prstShdw>
              </a:effec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6329" name="Text Box 9"/>
            <p:cNvSpPr txBox="1">
              <a:spLocks noChangeArrowheads="1"/>
            </p:cNvSpPr>
            <p:nvPr/>
          </p:nvSpPr>
          <p:spPr bwMode="auto">
            <a:xfrm>
              <a:off x="624" y="1437"/>
              <a:ext cx="53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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6330" name="Text Box 10"/>
            <p:cNvSpPr txBox="1">
              <a:spLocks noChangeArrowheads="1"/>
            </p:cNvSpPr>
            <p:nvPr/>
          </p:nvSpPr>
          <p:spPr bwMode="auto">
            <a:xfrm>
              <a:off x="3840" y="1420"/>
              <a:ext cx="1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</a:rPr>
                <a:t>h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)=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L</a:t>
              </a:r>
              <a:r>
                <a:rPr lang="en-US" altLang="zh-TW" sz="3600" b="0">
                  <a:solidFill>
                    <a:srgbClr val="0033CC"/>
                  </a:solidFill>
                </a:rPr>
                <a:t>[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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)]</a:t>
              </a:r>
            </a:p>
          </p:txBody>
        </p:sp>
        <p:sp>
          <p:nvSpPr>
            <p:cNvPr id="56331" name="Text Box 11"/>
            <p:cNvSpPr txBox="1">
              <a:spLocks noChangeArrowheads="1"/>
            </p:cNvSpPr>
            <p:nvPr/>
          </p:nvSpPr>
          <p:spPr bwMode="auto">
            <a:xfrm>
              <a:off x="692" y="2064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6332" name="Text Box 12"/>
            <p:cNvSpPr txBox="1">
              <a:spLocks noChangeArrowheads="1"/>
            </p:cNvSpPr>
            <p:nvPr/>
          </p:nvSpPr>
          <p:spPr bwMode="auto">
            <a:xfrm>
              <a:off x="3788" y="2065"/>
              <a:ext cx="111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</a:rPr>
                <a:t>L</a:t>
              </a:r>
              <a:r>
                <a:rPr lang="en-US" altLang="zh-TW" sz="3600" b="0">
                  <a:solidFill>
                    <a:srgbClr val="0033CC"/>
                  </a:solidFill>
                </a:rPr>
                <a:t>[</a:t>
              </a:r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)]=?</a:t>
              </a:r>
              <a:endParaRPr lang="en-US" altLang="zh-TW" sz="3600" b="0">
                <a:solidFill>
                  <a:srgbClr val="0033CC"/>
                </a:solidFill>
                <a:sym typeface="Symbol" pitchFamily="18" charset="2"/>
              </a:endParaRPr>
            </a:p>
          </p:txBody>
        </p:sp>
        <p:sp>
          <p:nvSpPr>
            <p:cNvPr id="56333" name="Text Box 13"/>
            <p:cNvSpPr txBox="1">
              <a:spLocks noChangeArrowheads="1"/>
            </p:cNvSpPr>
            <p:nvPr/>
          </p:nvSpPr>
          <p:spPr bwMode="auto">
            <a:xfrm>
              <a:off x="524" y="2640"/>
              <a:ext cx="8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/>
                <a:t>Facts:</a:t>
              </a:r>
            </a:p>
          </p:txBody>
        </p:sp>
        <p:graphicFrame>
          <p:nvGraphicFramePr>
            <p:cNvPr id="56334" name="Object 14"/>
            <p:cNvGraphicFramePr>
              <a:graphicFrameLocks noChangeAspect="1"/>
            </p:cNvGraphicFramePr>
            <p:nvPr/>
          </p:nvGraphicFramePr>
          <p:xfrm>
            <a:off x="1450" y="2640"/>
            <a:ext cx="3686" cy="453"/>
          </p:xfrm>
          <a:graphic>
            <a:graphicData uri="http://schemas.openxmlformats.org/presentationml/2006/ole">
              <p:oleObj spid="_x0000_s58371" name="Equation" r:id="rId3" imgW="2679480" imgH="330120" progId="Equation.3">
                <p:embed/>
              </p:oleObj>
            </a:graphicData>
          </a:graphic>
        </p:graphicFrame>
        <p:graphicFrame>
          <p:nvGraphicFramePr>
            <p:cNvPr id="56335" name="Object 15"/>
            <p:cNvGraphicFramePr>
              <a:graphicFrameLocks noChangeAspect="1"/>
            </p:cNvGraphicFramePr>
            <p:nvPr/>
          </p:nvGraphicFramePr>
          <p:xfrm>
            <a:off x="1058" y="3168"/>
            <a:ext cx="2638" cy="523"/>
          </p:xfrm>
          <a:graphic>
            <a:graphicData uri="http://schemas.openxmlformats.org/presentationml/2006/ole">
              <p:oleObj spid="_x0000_s58372" name="Equation" r:id="rId4" imgW="1917360" imgH="380880" progId="Equation.3">
                <p:embed/>
              </p:oleObj>
            </a:graphicData>
          </a:graphic>
        </p:graphicFrame>
        <p:sp>
          <p:nvSpPr>
            <p:cNvPr id="56336" name="AutoShape 16"/>
            <p:cNvSpPr>
              <a:spLocks noChangeArrowheads="1"/>
            </p:cNvSpPr>
            <p:nvPr/>
          </p:nvSpPr>
          <p:spPr bwMode="auto">
            <a:xfrm>
              <a:off x="528" y="3312"/>
              <a:ext cx="432" cy="24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6337" name="Object 17"/>
            <p:cNvGraphicFramePr>
              <a:graphicFrameLocks noChangeAspect="1"/>
            </p:cNvGraphicFramePr>
            <p:nvPr/>
          </p:nvGraphicFramePr>
          <p:xfrm>
            <a:off x="3648" y="3168"/>
            <a:ext cx="1922" cy="453"/>
          </p:xfrm>
          <a:graphic>
            <a:graphicData uri="http://schemas.openxmlformats.org/presentationml/2006/ole">
              <p:oleObj spid="_x0000_s58373" name="Equation" r:id="rId5" imgW="1396800" imgH="330120" progId="Equation.3">
                <p:embed/>
              </p:oleObj>
            </a:graphicData>
          </a:graphic>
        </p:graphicFrame>
        <p:graphicFrame>
          <p:nvGraphicFramePr>
            <p:cNvPr id="56338" name="Object 18"/>
            <p:cNvGraphicFramePr>
              <a:graphicFrameLocks noChangeAspect="1"/>
            </p:cNvGraphicFramePr>
            <p:nvPr/>
          </p:nvGraphicFramePr>
          <p:xfrm>
            <a:off x="1850" y="3744"/>
            <a:ext cx="1677" cy="453"/>
          </p:xfrm>
          <a:graphic>
            <a:graphicData uri="http://schemas.openxmlformats.org/presentationml/2006/ole">
              <p:oleObj spid="_x0000_s58374" name="Equation" r:id="rId6" imgW="1218960" imgH="330120" progId="Equation.3">
                <p:embed/>
              </p:oleObj>
            </a:graphicData>
          </a:graphic>
        </p:graphicFrame>
        <p:sp>
          <p:nvSpPr>
            <p:cNvPr id="56339" name="Text Box 19"/>
            <p:cNvSpPr txBox="1">
              <a:spLocks noChangeArrowheads="1"/>
            </p:cNvSpPr>
            <p:nvPr/>
          </p:nvSpPr>
          <p:spPr bwMode="auto">
            <a:xfrm>
              <a:off x="3696" y="3763"/>
              <a:ext cx="14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Convolution</a:t>
              </a:r>
            </a:p>
          </p:txBody>
        </p:sp>
      </p:grpSp>
      <p:graphicFrame>
        <p:nvGraphicFramePr>
          <p:cNvPr id="56341" name="Object 21"/>
          <p:cNvGraphicFramePr>
            <a:graphicFrameLocks noChangeAspect="1"/>
          </p:cNvGraphicFramePr>
          <p:nvPr/>
        </p:nvGraphicFramePr>
        <p:xfrm>
          <a:off x="762000" y="4343400"/>
          <a:ext cx="8001000" cy="1304925"/>
        </p:xfrm>
        <a:graphic>
          <a:graphicData uri="http://schemas.openxmlformats.org/presentationml/2006/ole">
            <p:oleObj spid="_x0000_s58370" name="Equation" r:id="rId7" imgW="124452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Unit Impulse Response</a:t>
            </a:r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219200" y="2786063"/>
            <a:ext cx="6096000" cy="1938337"/>
            <a:chOff x="768" y="1584"/>
            <a:chExt cx="3840" cy="1221"/>
          </a:xfrm>
        </p:grpSpPr>
        <p:sp>
          <p:nvSpPr>
            <p:cNvPr id="58375" name="Rectangle 7"/>
            <p:cNvSpPr>
              <a:spLocks noChangeArrowheads="1"/>
            </p:cNvSpPr>
            <p:nvPr/>
          </p:nvSpPr>
          <p:spPr bwMode="auto">
            <a:xfrm>
              <a:off x="1680" y="1584"/>
              <a:ext cx="1968" cy="122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200" b="0"/>
                <a:t>Impulse Response</a:t>
              </a:r>
            </a:p>
            <a:p>
              <a:pPr algn="ctr"/>
              <a:r>
                <a:rPr lang="en-US" altLang="zh-TW" sz="3200" b="0"/>
                <a:t>LTI System</a:t>
              </a:r>
              <a:endParaRPr lang="en-US" altLang="zh-TW" sz="5400" b="0">
                <a:solidFill>
                  <a:srgbClr val="0033CC"/>
                </a:solidFill>
              </a:endParaRPr>
            </a:p>
            <a:p>
              <a:pPr algn="ctr"/>
              <a:r>
                <a:rPr lang="en-US" altLang="zh-TW" sz="5400" b="0" i="1">
                  <a:solidFill>
                    <a:srgbClr val="0033CC"/>
                  </a:solidFill>
                </a:rPr>
                <a:t>h</a:t>
              </a:r>
              <a:r>
                <a:rPr lang="en-US" altLang="zh-TW" sz="5400" b="0">
                  <a:solidFill>
                    <a:srgbClr val="0033CC"/>
                  </a:solidFill>
                </a:rPr>
                <a:t>(</a:t>
              </a:r>
              <a:r>
                <a:rPr lang="en-US" altLang="zh-TW" sz="5400" b="0" i="1">
                  <a:solidFill>
                    <a:srgbClr val="0033CC"/>
                  </a:solidFill>
                </a:rPr>
                <a:t>t</a:t>
              </a:r>
              <a:r>
                <a:rPr lang="en-US" altLang="zh-TW" sz="54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8376" name="AutoShape 8"/>
            <p:cNvSpPr>
              <a:spLocks noChangeArrowheads="1"/>
            </p:cNvSpPr>
            <p:nvPr/>
          </p:nvSpPr>
          <p:spPr bwMode="auto">
            <a:xfrm>
              <a:off x="768" y="2037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7" name="AutoShape 9"/>
            <p:cNvSpPr>
              <a:spLocks noChangeArrowheads="1"/>
            </p:cNvSpPr>
            <p:nvPr/>
          </p:nvSpPr>
          <p:spPr bwMode="auto">
            <a:xfrm>
              <a:off x="3696" y="2037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1098550" y="3810000"/>
            <a:ext cx="10223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54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5400" b="0">
                <a:solidFill>
                  <a:srgbClr val="0033CC"/>
                </a:solidFill>
              </a:rPr>
              <a:t>(</a:t>
            </a:r>
            <a:r>
              <a:rPr lang="en-US" altLang="zh-TW" sz="5400" b="0" i="1">
                <a:solidFill>
                  <a:srgbClr val="0033CC"/>
                </a:solidFill>
              </a:rPr>
              <a:t>t</a:t>
            </a:r>
            <a:r>
              <a:rPr lang="en-US" altLang="zh-TW" sz="54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6400800" y="3962400"/>
            <a:ext cx="23558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54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5400" b="0">
                <a:solidFill>
                  <a:srgbClr val="0033CC"/>
                </a:solidFill>
              </a:rPr>
              <a:t>(</a:t>
            </a:r>
            <a:r>
              <a:rPr lang="en-US" altLang="zh-TW" sz="5400" b="0" i="1">
                <a:solidFill>
                  <a:srgbClr val="0033CC"/>
                </a:solidFill>
              </a:rPr>
              <a:t>t</a:t>
            </a:r>
            <a:r>
              <a:rPr lang="en-US" altLang="zh-TW" sz="5400" b="0">
                <a:solidFill>
                  <a:srgbClr val="0033CC"/>
                </a:solidFill>
              </a:rPr>
              <a:t>)*</a:t>
            </a:r>
            <a:r>
              <a:rPr lang="en-US" altLang="zh-TW" sz="5400" b="0" i="1">
                <a:solidFill>
                  <a:srgbClr val="0033CC"/>
                </a:solidFill>
              </a:rPr>
              <a:t>h</a:t>
            </a:r>
            <a:r>
              <a:rPr lang="en-US" altLang="zh-TW" sz="5400" b="0">
                <a:solidFill>
                  <a:srgbClr val="0033CC"/>
                </a:solidFill>
              </a:rPr>
              <a:t>(</a:t>
            </a:r>
            <a:r>
              <a:rPr lang="en-US" altLang="zh-TW" sz="5400" b="0" i="1">
                <a:solidFill>
                  <a:srgbClr val="0033CC"/>
                </a:solidFill>
              </a:rPr>
              <a:t>t</a:t>
            </a:r>
            <a:r>
              <a:rPr lang="en-US" altLang="zh-TW" sz="5400" b="0">
                <a:solidFill>
                  <a:srgbClr val="0033CC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0" grpId="0" autoUpdateAnimBg="0"/>
      <p:bldP spid="5839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5400"/>
              <a:t>Convolution Definition</a:t>
            </a:r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1555750" y="3581400"/>
          <a:ext cx="5634038" cy="1177925"/>
        </p:xfrm>
        <a:graphic>
          <a:graphicData uri="http://schemas.openxmlformats.org/presentationml/2006/ole">
            <p:oleObj spid="_x0000_s59394" name="Equation" r:id="rId3" imgW="1587240" imgH="330120" progId="Equation.3">
              <p:embed/>
            </p:oleObj>
          </a:graphicData>
        </a:graphic>
      </p:graphicFrame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1050925" y="2403475"/>
            <a:ext cx="7635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3200" b="0"/>
              <a:t>The </a:t>
            </a:r>
            <a:r>
              <a:rPr lang="en-US" altLang="zh-TW" sz="3200" b="0">
                <a:solidFill>
                  <a:srgbClr val="0033CC"/>
                </a:solidFill>
              </a:rPr>
              <a:t>convolution</a:t>
            </a:r>
            <a:r>
              <a:rPr lang="en-US" altLang="zh-TW" sz="3200" b="0"/>
              <a:t> of two functions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baseline="-25000">
                <a:solidFill>
                  <a:srgbClr val="0033CC"/>
                </a:solidFill>
              </a:rPr>
              <a:t>1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</a:t>
            </a:r>
            <a:r>
              <a:rPr lang="en-US" altLang="zh-TW" sz="3200" b="0"/>
              <a:t> and </a:t>
            </a:r>
            <a:r>
              <a:rPr lang="en-US" altLang="zh-TW" sz="3200" b="0" i="1">
                <a:solidFill>
                  <a:srgbClr val="0033CC"/>
                </a:solidFill>
              </a:rPr>
              <a:t>f</a:t>
            </a:r>
            <a:r>
              <a:rPr lang="en-US" altLang="zh-TW" sz="3200" b="0" baseline="-25000">
                <a:solidFill>
                  <a:srgbClr val="0033CC"/>
                </a:solidFill>
              </a:rPr>
              <a:t>2</a:t>
            </a:r>
            <a:r>
              <a:rPr lang="en-US" altLang="zh-TW" sz="3200" b="0">
                <a:solidFill>
                  <a:srgbClr val="0033CC"/>
                </a:solidFill>
              </a:rPr>
              <a:t>(</a:t>
            </a:r>
            <a:r>
              <a:rPr lang="en-US" altLang="zh-TW" sz="3200" b="0" i="1">
                <a:solidFill>
                  <a:srgbClr val="0033CC"/>
                </a:solidFill>
              </a:rPr>
              <a:t>t</a:t>
            </a:r>
            <a:r>
              <a:rPr lang="en-US" altLang="zh-TW" sz="3200" b="0">
                <a:solidFill>
                  <a:srgbClr val="0033CC"/>
                </a:solidFill>
              </a:rPr>
              <a:t>)</a:t>
            </a:r>
            <a:r>
              <a:rPr lang="en-US" altLang="zh-TW" sz="3200" b="0"/>
              <a:t> is defined as:</a:t>
            </a:r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2667000" y="5003800"/>
          <a:ext cx="3019425" cy="769938"/>
        </p:xfrm>
        <a:graphic>
          <a:graphicData uri="http://schemas.openxmlformats.org/presentationml/2006/ole">
            <p:oleObj spid="_x0000_s59395" name="Equation" r:id="rId4" imgW="850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7200"/>
              <a:t>Linearity</a:t>
            </a:r>
          </a:p>
        </p:txBody>
      </p:sp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066800" y="2514600"/>
          <a:ext cx="7585075" cy="661988"/>
        </p:xfrm>
        <a:graphic>
          <a:graphicData uri="http://schemas.openxmlformats.org/presentationml/2006/ole">
            <p:oleObj spid="_x0000_s39938" name="Equation" r:id="rId3" imgW="2628720" imgH="228600" progId="Equation.3">
              <p:embed/>
            </p:oleObj>
          </a:graphicData>
        </a:graphic>
      </p:graphicFrame>
      <p:sp>
        <p:nvSpPr>
          <p:cNvPr id="31750" name="Text Box 6"/>
          <p:cNvSpPr txBox="1">
            <a:spLocks noChangeArrowheads="1"/>
          </p:cNvSpPr>
          <p:nvPr/>
        </p:nvSpPr>
        <p:spPr bwMode="auto">
          <a:xfrm rot="-575009">
            <a:off x="2209800" y="4648200"/>
            <a:ext cx="5187950" cy="9239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5400" b="0">
                <a:solidFill>
                  <a:srgbClr val="FFFF99"/>
                </a:solidFill>
                <a:latin typeface="Monotype Corsiva" pitchFamily="66" charset="0"/>
              </a:rPr>
              <a:t>Proved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57351" name="Object 7"/>
          <p:cNvGraphicFramePr>
            <a:graphicFrameLocks noChangeAspect="1"/>
          </p:cNvGraphicFramePr>
          <p:nvPr/>
        </p:nvGraphicFramePr>
        <p:xfrm>
          <a:off x="1524000" y="2362200"/>
          <a:ext cx="5543550" cy="769938"/>
        </p:xfrm>
        <a:graphic>
          <a:graphicData uri="http://schemas.openxmlformats.org/presentationml/2006/ole">
            <p:oleObj spid="_x0000_s60418" name="Equation" r:id="rId3" imgW="1562040" imgH="215640" progId="Equation.3">
              <p:embed/>
            </p:oleObj>
          </a:graphicData>
        </a:graphic>
      </p:graphicFrame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669925" y="3276600"/>
          <a:ext cx="5000625" cy="827088"/>
        </p:xfrm>
        <a:graphic>
          <a:graphicData uri="http://schemas.openxmlformats.org/presentationml/2006/ole">
            <p:oleObj spid="_x0000_s60419" name="Equation" r:id="rId4" imgW="2006280" imgH="330120" progId="Equation.3">
              <p:embed/>
            </p:oleObj>
          </a:graphicData>
        </a:graphic>
      </p:graphicFrame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5621338" y="3276600"/>
          <a:ext cx="3446462" cy="827088"/>
        </p:xfrm>
        <a:graphic>
          <a:graphicData uri="http://schemas.openxmlformats.org/presentationml/2006/ole">
            <p:oleObj spid="_x0000_s60420" name="Equation" r:id="rId5" imgW="1384200" imgH="330120" progId="Equation.3">
              <p:embed/>
            </p:oleObj>
          </a:graphicData>
        </a:graphic>
      </p:graphicFrame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2435225" y="4191000"/>
          <a:ext cx="5565775" cy="827088"/>
        </p:xfrm>
        <a:graphic>
          <a:graphicData uri="http://schemas.openxmlformats.org/presentationml/2006/ole">
            <p:oleObj spid="_x0000_s60421" name="Equation" r:id="rId6" imgW="2234880" imgH="330120" progId="Equation.3">
              <p:embed/>
            </p:oleObj>
          </a:graphicData>
        </a:graphic>
      </p:graphicFrame>
      <p:graphicFrame>
        <p:nvGraphicFramePr>
          <p:cNvPr id="57356" name="Object 12"/>
          <p:cNvGraphicFramePr>
            <a:graphicFrameLocks noChangeAspect="1"/>
          </p:cNvGraphicFramePr>
          <p:nvPr/>
        </p:nvGraphicFramePr>
        <p:xfrm>
          <a:off x="2438400" y="5116513"/>
          <a:ext cx="3730625" cy="827087"/>
        </p:xfrm>
        <a:graphic>
          <a:graphicData uri="http://schemas.openxmlformats.org/presentationml/2006/ole">
            <p:oleObj spid="_x0000_s60422" name="Equation" r:id="rId7" imgW="1498320" imgH="330120" progId="Equation.3">
              <p:embed/>
            </p:oleObj>
          </a:graphicData>
        </a:graphic>
      </p:graphicFrame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2489200" y="5878513"/>
          <a:ext cx="3225800" cy="827087"/>
        </p:xfrm>
        <a:graphic>
          <a:graphicData uri="http://schemas.openxmlformats.org/presentationml/2006/ole">
            <p:oleObj spid="_x0000_s60423" name="Equation" r:id="rId8" imgW="1295280" imgH="330120" progId="Equation.3">
              <p:embed/>
            </p:oleObj>
          </a:graphicData>
        </a:graphic>
      </p:graphicFrame>
      <p:graphicFrame>
        <p:nvGraphicFramePr>
          <p:cNvPr id="57358" name="Object 14"/>
          <p:cNvGraphicFramePr>
            <a:graphicFrameLocks noChangeAspect="1"/>
          </p:cNvGraphicFramePr>
          <p:nvPr/>
        </p:nvGraphicFramePr>
        <p:xfrm>
          <a:off x="5867400" y="6021388"/>
          <a:ext cx="2117725" cy="541337"/>
        </p:xfrm>
        <a:graphic>
          <a:graphicData uri="http://schemas.openxmlformats.org/presentationml/2006/ole">
            <p:oleObj spid="_x0000_s60424" name="Equation" r:id="rId9" imgW="85068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098550" y="3260725"/>
            <a:ext cx="7097713" cy="1631950"/>
            <a:chOff x="692" y="2054"/>
            <a:chExt cx="4471" cy="1028"/>
          </a:xfrm>
        </p:grpSpPr>
        <p:sp>
          <p:nvSpPr>
            <p:cNvPr id="59398" name="Rectangle 6"/>
            <p:cNvSpPr>
              <a:spLocks noChangeArrowheads="1"/>
            </p:cNvSpPr>
            <p:nvPr/>
          </p:nvSpPr>
          <p:spPr bwMode="auto">
            <a:xfrm>
              <a:off x="1680" y="2101"/>
              <a:ext cx="1968" cy="98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2000" b="0"/>
                <a:t>Impulse Response</a:t>
              </a:r>
            </a:p>
            <a:p>
              <a:pPr algn="ctr"/>
              <a:r>
                <a:rPr lang="en-US" altLang="zh-TW" sz="2000" b="0"/>
                <a:t>LTI System</a:t>
              </a:r>
              <a:endParaRPr lang="en-US" altLang="zh-TW" sz="3200" b="0">
                <a:solidFill>
                  <a:srgbClr val="0033CC"/>
                </a:solidFill>
              </a:endParaRPr>
            </a:p>
            <a:p>
              <a:pPr algn="ctr"/>
              <a:r>
                <a:rPr lang="en-US" altLang="zh-TW" sz="4400" b="0" i="1">
                  <a:solidFill>
                    <a:srgbClr val="0033CC"/>
                  </a:solidFill>
                </a:rPr>
                <a:t>h</a:t>
              </a:r>
              <a:r>
                <a:rPr lang="en-US" altLang="zh-TW" sz="4400" b="0">
                  <a:solidFill>
                    <a:srgbClr val="0033CC"/>
                  </a:solidFill>
                </a:rPr>
                <a:t>(</a:t>
              </a:r>
              <a:r>
                <a:rPr lang="en-US" altLang="zh-TW" sz="44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4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9399" name="AutoShape 7"/>
            <p:cNvSpPr>
              <a:spLocks noChangeArrowheads="1"/>
            </p:cNvSpPr>
            <p:nvPr/>
          </p:nvSpPr>
          <p:spPr bwMode="auto">
            <a:xfrm>
              <a:off x="768" y="2458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0" name="AutoShape 8"/>
            <p:cNvSpPr>
              <a:spLocks noChangeArrowheads="1"/>
            </p:cNvSpPr>
            <p:nvPr/>
          </p:nvSpPr>
          <p:spPr bwMode="auto">
            <a:xfrm>
              <a:off x="3696" y="2458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1" name="Text Box 9"/>
            <p:cNvSpPr txBox="1">
              <a:spLocks noChangeArrowheads="1"/>
            </p:cNvSpPr>
            <p:nvPr/>
          </p:nvSpPr>
          <p:spPr bwMode="auto">
            <a:xfrm>
              <a:off x="692" y="2054"/>
              <a:ext cx="50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40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9402" name="Text Box 10"/>
            <p:cNvSpPr txBox="1">
              <a:spLocks noChangeArrowheads="1"/>
            </p:cNvSpPr>
            <p:nvPr/>
          </p:nvSpPr>
          <p:spPr bwMode="auto">
            <a:xfrm>
              <a:off x="4032" y="2054"/>
              <a:ext cx="113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40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)*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h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sp>
        <p:nvSpPr>
          <p:cNvPr id="59405" name="Rectangle 1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59406" name="Object 14"/>
          <p:cNvGraphicFramePr>
            <a:graphicFrameLocks noChangeAspect="1"/>
          </p:cNvGraphicFramePr>
          <p:nvPr/>
        </p:nvGraphicFramePr>
        <p:xfrm>
          <a:off x="1524000" y="2362200"/>
          <a:ext cx="5543550" cy="769938"/>
        </p:xfrm>
        <a:graphic>
          <a:graphicData uri="http://schemas.openxmlformats.org/presentationml/2006/ole">
            <p:oleObj spid="_x0000_s61442" name="Equation" r:id="rId3" imgW="1562040" imgH="215640" progId="Equation.3">
              <p:embed/>
            </p:oleObj>
          </a:graphicData>
        </a:graphic>
      </p:graphicFrame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1143000" y="5029200"/>
            <a:ext cx="7097713" cy="1676400"/>
            <a:chOff x="720" y="3168"/>
            <a:chExt cx="4471" cy="1056"/>
          </a:xfrm>
        </p:grpSpPr>
        <p:sp>
          <p:nvSpPr>
            <p:cNvPr id="59407" name="Rectangle 15"/>
            <p:cNvSpPr>
              <a:spLocks noChangeArrowheads="1"/>
            </p:cNvSpPr>
            <p:nvPr/>
          </p:nvSpPr>
          <p:spPr bwMode="auto">
            <a:xfrm>
              <a:off x="1708" y="3243"/>
              <a:ext cx="1968" cy="98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2000" b="0"/>
                <a:t>Impulse Response</a:t>
              </a:r>
            </a:p>
            <a:p>
              <a:pPr algn="ctr"/>
              <a:r>
                <a:rPr lang="en-US" altLang="zh-TW" sz="2000" b="0"/>
                <a:t>LTI System</a:t>
              </a:r>
              <a:endParaRPr lang="en-US" altLang="zh-TW" sz="3200" b="0">
                <a:solidFill>
                  <a:srgbClr val="0033CC"/>
                </a:solidFill>
              </a:endParaRPr>
            </a:p>
            <a:p>
              <a:pPr algn="ctr"/>
              <a:r>
                <a:rPr lang="en-US" altLang="zh-TW" sz="4400" b="0" i="1">
                  <a:solidFill>
                    <a:srgbClr val="0033CC"/>
                  </a:solidFill>
                </a:rPr>
                <a:t>f</a:t>
              </a:r>
              <a:r>
                <a:rPr lang="en-US" altLang="zh-TW" sz="4400" b="0">
                  <a:solidFill>
                    <a:srgbClr val="0033CC"/>
                  </a:solidFill>
                </a:rPr>
                <a:t>(</a:t>
              </a:r>
              <a:r>
                <a:rPr lang="en-US" altLang="zh-TW" sz="44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4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9408" name="AutoShape 16"/>
            <p:cNvSpPr>
              <a:spLocks noChangeArrowheads="1"/>
            </p:cNvSpPr>
            <p:nvPr/>
          </p:nvSpPr>
          <p:spPr bwMode="auto">
            <a:xfrm>
              <a:off x="796" y="3600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09" name="AutoShape 17"/>
            <p:cNvSpPr>
              <a:spLocks noChangeArrowheads="1"/>
            </p:cNvSpPr>
            <p:nvPr/>
          </p:nvSpPr>
          <p:spPr bwMode="auto">
            <a:xfrm>
              <a:off x="3724" y="3600"/>
              <a:ext cx="912" cy="288"/>
            </a:xfrm>
            <a:prstGeom prst="rightArrow">
              <a:avLst>
                <a:gd name="adj1" fmla="val 50000"/>
                <a:gd name="adj2" fmla="val 7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10" name="Text Box 18"/>
            <p:cNvSpPr txBox="1">
              <a:spLocks noChangeArrowheads="1"/>
            </p:cNvSpPr>
            <p:nvPr/>
          </p:nvSpPr>
          <p:spPr bwMode="auto">
            <a:xfrm>
              <a:off x="720" y="3206"/>
              <a:ext cx="579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40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59411" name="Text Box 19"/>
            <p:cNvSpPr txBox="1">
              <a:spLocks noChangeArrowheads="1"/>
            </p:cNvSpPr>
            <p:nvPr/>
          </p:nvSpPr>
          <p:spPr bwMode="auto">
            <a:xfrm>
              <a:off x="4060" y="3168"/>
              <a:ext cx="113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40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)*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f</a:t>
              </a:r>
              <a:r>
                <a:rPr lang="en-US" altLang="zh-TW" sz="4000" b="0">
                  <a:solidFill>
                    <a:srgbClr val="0033CC"/>
                  </a:solidFill>
                </a:rPr>
                <a:t>(</a:t>
              </a:r>
              <a:r>
                <a:rPr lang="en-US" altLang="zh-TW" sz="40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0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4" name="Group 25"/>
          <p:cNvGrpSpPr>
            <a:grpSpLocks/>
          </p:cNvGrpSpPr>
          <p:nvPr/>
        </p:nvGrpSpPr>
        <p:grpSpPr bwMode="auto">
          <a:xfrm>
            <a:off x="7467600" y="4343400"/>
            <a:ext cx="304800" cy="533400"/>
            <a:chOff x="4704" y="2736"/>
            <a:chExt cx="192" cy="336"/>
          </a:xfrm>
        </p:grpSpPr>
        <p:sp>
          <p:nvSpPr>
            <p:cNvPr id="59414" name="Line 22"/>
            <p:cNvSpPr>
              <a:spLocks noChangeShapeType="1"/>
            </p:cNvSpPr>
            <p:nvPr/>
          </p:nvSpPr>
          <p:spPr bwMode="auto">
            <a:xfrm>
              <a:off x="4704" y="2736"/>
              <a:ext cx="0" cy="33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15" name="Line 23"/>
            <p:cNvSpPr>
              <a:spLocks noChangeShapeType="1"/>
            </p:cNvSpPr>
            <p:nvPr/>
          </p:nvSpPr>
          <p:spPr bwMode="auto">
            <a:xfrm>
              <a:off x="4800" y="2736"/>
              <a:ext cx="0" cy="33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9416" name="Line 24"/>
            <p:cNvSpPr>
              <a:spLocks noChangeShapeType="1"/>
            </p:cNvSpPr>
            <p:nvPr/>
          </p:nvSpPr>
          <p:spPr bwMode="auto">
            <a:xfrm>
              <a:off x="4896" y="2736"/>
              <a:ext cx="0" cy="336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6" name="Rectangle 1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60427" name="Object 11"/>
          <p:cNvGraphicFramePr>
            <a:graphicFrameLocks noChangeAspect="1"/>
          </p:cNvGraphicFramePr>
          <p:nvPr/>
        </p:nvGraphicFramePr>
        <p:xfrm>
          <a:off x="990600" y="2444750"/>
          <a:ext cx="7526338" cy="679450"/>
        </p:xfrm>
        <a:graphic>
          <a:graphicData uri="http://schemas.openxmlformats.org/presentationml/2006/ole">
            <p:oleObj spid="_x0000_s62466" name="Equation" r:id="rId3" imgW="2539800" imgH="228600" progId="Equation.3">
              <p:embed/>
            </p:oleObj>
          </a:graphicData>
        </a:graphic>
      </p:graphicFrame>
      <p:sp>
        <p:nvSpPr>
          <p:cNvPr id="60438" name="Text Box 22"/>
          <p:cNvSpPr txBox="1">
            <a:spLocks noChangeArrowheads="1"/>
          </p:cNvSpPr>
          <p:nvPr/>
        </p:nvSpPr>
        <p:spPr bwMode="auto">
          <a:xfrm rot="-625085">
            <a:off x="1600200" y="4572000"/>
            <a:ext cx="5932488" cy="1108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6600">
                <a:solidFill>
                  <a:schemeClr val="bg1"/>
                </a:solidFill>
                <a:latin typeface="Monotype Corsiva" pitchFamily="66" charset="0"/>
              </a:rPr>
              <a:t>Prove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8" grpId="0" animBg="1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990600" y="2444750"/>
          <a:ext cx="7526338" cy="679450"/>
        </p:xfrm>
        <a:graphic>
          <a:graphicData uri="http://schemas.openxmlformats.org/presentationml/2006/ole">
            <p:oleObj spid="_x0000_s63490" name="Equation" r:id="rId3" imgW="2539800" imgH="228600" progId="Equation.3">
              <p:embed/>
            </p:oleObj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219200" y="3733800"/>
            <a:ext cx="6705600" cy="990600"/>
            <a:chOff x="768" y="2496"/>
            <a:chExt cx="4224" cy="624"/>
          </a:xfrm>
        </p:grpSpPr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1152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1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2448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2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49" name="Rectangle 9"/>
            <p:cNvSpPr>
              <a:spLocks noChangeArrowheads="1"/>
            </p:cNvSpPr>
            <p:nvPr/>
          </p:nvSpPr>
          <p:spPr bwMode="auto">
            <a:xfrm>
              <a:off x="3744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3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50" name="AutoShape 10"/>
            <p:cNvSpPr>
              <a:spLocks noChangeArrowheads="1"/>
            </p:cNvSpPr>
            <p:nvPr/>
          </p:nvSpPr>
          <p:spPr bwMode="auto">
            <a:xfrm>
              <a:off x="2064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1" name="AutoShape 11"/>
            <p:cNvSpPr>
              <a:spLocks noChangeArrowheads="1"/>
            </p:cNvSpPr>
            <p:nvPr/>
          </p:nvSpPr>
          <p:spPr bwMode="auto">
            <a:xfrm>
              <a:off x="3360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2" name="AutoShape 12"/>
            <p:cNvSpPr>
              <a:spLocks noChangeArrowheads="1"/>
            </p:cNvSpPr>
            <p:nvPr/>
          </p:nvSpPr>
          <p:spPr bwMode="auto">
            <a:xfrm>
              <a:off x="768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53" name="AutoShape 13"/>
            <p:cNvSpPr>
              <a:spLocks noChangeArrowheads="1"/>
            </p:cNvSpPr>
            <p:nvPr/>
          </p:nvSpPr>
          <p:spPr bwMode="auto">
            <a:xfrm>
              <a:off x="4608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219200" y="5410200"/>
            <a:ext cx="6705600" cy="990600"/>
            <a:chOff x="768" y="2496"/>
            <a:chExt cx="4224" cy="624"/>
          </a:xfrm>
        </p:grpSpPr>
        <p:sp>
          <p:nvSpPr>
            <p:cNvPr id="61456" name="Rectangle 16"/>
            <p:cNvSpPr>
              <a:spLocks noChangeArrowheads="1"/>
            </p:cNvSpPr>
            <p:nvPr/>
          </p:nvSpPr>
          <p:spPr bwMode="auto">
            <a:xfrm>
              <a:off x="1152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2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57" name="Rectangle 17"/>
            <p:cNvSpPr>
              <a:spLocks noChangeArrowheads="1"/>
            </p:cNvSpPr>
            <p:nvPr/>
          </p:nvSpPr>
          <p:spPr bwMode="auto">
            <a:xfrm>
              <a:off x="2448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3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58" name="Rectangle 18"/>
            <p:cNvSpPr>
              <a:spLocks noChangeArrowheads="1"/>
            </p:cNvSpPr>
            <p:nvPr/>
          </p:nvSpPr>
          <p:spPr bwMode="auto">
            <a:xfrm>
              <a:off x="3744" y="2496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/>
                <a:t>h</a:t>
              </a:r>
              <a:r>
                <a:rPr lang="en-US" altLang="zh-TW" sz="3600" b="0" baseline="-25000"/>
                <a:t>1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1459" name="AutoShape 19"/>
            <p:cNvSpPr>
              <a:spLocks noChangeArrowheads="1"/>
            </p:cNvSpPr>
            <p:nvPr/>
          </p:nvSpPr>
          <p:spPr bwMode="auto">
            <a:xfrm>
              <a:off x="2064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0" name="AutoShape 20"/>
            <p:cNvSpPr>
              <a:spLocks noChangeArrowheads="1"/>
            </p:cNvSpPr>
            <p:nvPr/>
          </p:nvSpPr>
          <p:spPr bwMode="auto">
            <a:xfrm>
              <a:off x="3360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1" name="AutoShape 21"/>
            <p:cNvSpPr>
              <a:spLocks noChangeArrowheads="1"/>
            </p:cNvSpPr>
            <p:nvPr/>
          </p:nvSpPr>
          <p:spPr bwMode="auto">
            <a:xfrm>
              <a:off x="768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2" name="AutoShape 22"/>
            <p:cNvSpPr>
              <a:spLocks noChangeArrowheads="1"/>
            </p:cNvSpPr>
            <p:nvPr/>
          </p:nvSpPr>
          <p:spPr bwMode="auto">
            <a:xfrm>
              <a:off x="4608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4708525" y="76200"/>
            <a:ext cx="3673475" cy="10763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US" altLang="zh-TW" sz="3200" b="0">
                <a:solidFill>
                  <a:schemeClr val="bg1"/>
                </a:solidFill>
              </a:rPr>
              <a:t>The following two systems are identical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3" grpId="0" animBg="1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990600" y="2438400"/>
          <a:ext cx="3122613" cy="603250"/>
        </p:xfrm>
        <a:graphic>
          <a:graphicData uri="http://schemas.openxmlformats.org/presentationml/2006/ole">
            <p:oleObj spid="_x0000_s64514" name="Equation" r:id="rId3" imgW="1054080" imgH="203040" progId="Equation.3">
              <p:embed/>
            </p:oleObj>
          </a:graphicData>
        </a:graphic>
      </p:graphicFrame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4343400" y="2362200"/>
            <a:ext cx="4400550" cy="990600"/>
            <a:chOff x="2736" y="1488"/>
            <a:chExt cx="2772" cy="624"/>
          </a:xfrm>
        </p:grpSpPr>
        <p:sp>
          <p:nvSpPr>
            <p:cNvPr id="62491" name="Rectangle 27"/>
            <p:cNvSpPr>
              <a:spLocks noChangeArrowheads="1"/>
            </p:cNvSpPr>
            <p:nvPr/>
          </p:nvSpPr>
          <p:spPr bwMode="auto">
            <a:xfrm>
              <a:off x="3648" y="1488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>
                  <a:sym typeface="Symbol" pitchFamily="18" charset="2"/>
                </a:rPr>
                <a:t>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2492" name="AutoShape 28"/>
            <p:cNvSpPr>
              <a:spLocks noChangeArrowheads="1"/>
            </p:cNvSpPr>
            <p:nvPr/>
          </p:nvSpPr>
          <p:spPr bwMode="auto">
            <a:xfrm>
              <a:off x="4560" y="1680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3" name="AutoShape 29"/>
            <p:cNvSpPr>
              <a:spLocks noChangeArrowheads="1"/>
            </p:cNvSpPr>
            <p:nvPr/>
          </p:nvSpPr>
          <p:spPr bwMode="auto">
            <a:xfrm>
              <a:off x="3264" y="1680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4" name="Rectangle 30"/>
            <p:cNvSpPr>
              <a:spLocks noChangeArrowheads="1"/>
            </p:cNvSpPr>
            <p:nvPr/>
          </p:nvSpPr>
          <p:spPr bwMode="auto">
            <a:xfrm>
              <a:off x="2736" y="1536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2495" name="Rectangle 31"/>
            <p:cNvSpPr>
              <a:spLocks noChangeArrowheads="1"/>
            </p:cNvSpPr>
            <p:nvPr/>
          </p:nvSpPr>
          <p:spPr bwMode="auto">
            <a:xfrm>
              <a:off x="5040" y="1536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aphicFrame>
        <p:nvGraphicFramePr>
          <p:cNvPr id="62497" name="Object 33"/>
          <p:cNvGraphicFramePr>
            <a:graphicFrameLocks noChangeAspect="1"/>
          </p:cNvGraphicFramePr>
          <p:nvPr/>
        </p:nvGraphicFramePr>
        <p:xfrm>
          <a:off x="838200" y="3429000"/>
          <a:ext cx="4557713" cy="827088"/>
        </p:xfrm>
        <a:graphic>
          <a:graphicData uri="http://schemas.openxmlformats.org/presentationml/2006/ole">
            <p:oleObj spid="_x0000_s64515" name="Equation" r:id="rId4" imgW="1828800" imgH="330120" progId="Equation.3">
              <p:embed/>
            </p:oleObj>
          </a:graphicData>
        </a:graphic>
      </p:graphicFrame>
      <p:graphicFrame>
        <p:nvGraphicFramePr>
          <p:cNvPr id="62498" name="Object 34"/>
          <p:cNvGraphicFramePr>
            <a:graphicFrameLocks noChangeAspect="1"/>
          </p:cNvGraphicFramePr>
          <p:nvPr/>
        </p:nvGraphicFramePr>
        <p:xfrm>
          <a:off x="2403475" y="4191000"/>
          <a:ext cx="3006725" cy="827088"/>
        </p:xfrm>
        <a:graphic>
          <a:graphicData uri="http://schemas.openxmlformats.org/presentationml/2006/ole">
            <p:oleObj spid="_x0000_s64516" name="Equation" r:id="rId5" imgW="1206360" imgH="330120" progId="Equation.3">
              <p:embed/>
            </p:oleObj>
          </a:graphicData>
        </a:graphic>
      </p:graphicFrame>
      <p:graphicFrame>
        <p:nvGraphicFramePr>
          <p:cNvPr id="62499" name="Object 35"/>
          <p:cNvGraphicFramePr>
            <a:graphicFrameLocks noChangeAspect="1"/>
          </p:cNvGraphicFramePr>
          <p:nvPr/>
        </p:nvGraphicFramePr>
        <p:xfrm>
          <a:off x="2438400" y="5187950"/>
          <a:ext cx="1074738" cy="508000"/>
        </p:xfrm>
        <a:graphic>
          <a:graphicData uri="http://schemas.openxmlformats.org/presentationml/2006/ole">
            <p:oleObj spid="_x0000_s64517" name="Equation" r:id="rId6" imgW="431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990600" y="2438400"/>
          <a:ext cx="3122613" cy="603250"/>
        </p:xfrm>
        <a:graphic>
          <a:graphicData uri="http://schemas.openxmlformats.org/presentationml/2006/ole">
            <p:oleObj spid="_x0000_s65538" name="Equation" r:id="rId3" imgW="1054080" imgH="203040" progId="Equation.3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43400" y="2362200"/>
            <a:ext cx="4400550" cy="990600"/>
            <a:chOff x="2736" y="1488"/>
            <a:chExt cx="2772" cy="624"/>
          </a:xfrm>
        </p:grpSpPr>
        <p:sp>
          <p:nvSpPr>
            <p:cNvPr id="63495" name="Rectangle 7"/>
            <p:cNvSpPr>
              <a:spLocks noChangeArrowheads="1"/>
            </p:cNvSpPr>
            <p:nvPr/>
          </p:nvSpPr>
          <p:spPr bwMode="auto">
            <a:xfrm>
              <a:off x="3648" y="1488"/>
              <a:ext cx="864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>
                  <a:sym typeface="Symbol" pitchFamily="18" charset="2"/>
                </a:rPr>
                <a:t></a:t>
              </a:r>
              <a:r>
                <a:rPr lang="en-US" altLang="zh-TW" sz="3600" b="0"/>
                <a:t>(</a:t>
              </a:r>
              <a:r>
                <a:rPr lang="en-US" altLang="zh-TW" sz="3600" b="0" i="1"/>
                <a:t>t</a:t>
              </a:r>
              <a:r>
                <a:rPr lang="en-US" altLang="zh-TW" sz="3600" b="0"/>
                <a:t>)</a:t>
              </a:r>
            </a:p>
          </p:txBody>
        </p:sp>
        <p:sp>
          <p:nvSpPr>
            <p:cNvPr id="63496" name="AutoShape 8"/>
            <p:cNvSpPr>
              <a:spLocks noChangeArrowheads="1"/>
            </p:cNvSpPr>
            <p:nvPr/>
          </p:nvSpPr>
          <p:spPr bwMode="auto">
            <a:xfrm>
              <a:off x="4560" y="1680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7" name="AutoShape 9"/>
            <p:cNvSpPr>
              <a:spLocks noChangeArrowheads="1"/>
            </p:cNvSpPr>
            <p:nvPr/>
          </p:nvSpPr>
          <p:spPr bwMode="auto">
            <a:xfrm>
              <a:off x="3264" y="1680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98" name="Rectangle 10"/>
            <p:cNvSpPr>
              <a:spLocks noChangeArrowheads="1"/>
            </p:cNvSpPr>
            <p:nvPr/>
          </p:nvSpPr>
          <p:spPr bwMode="auto">
            <a:xfrm>
              <a:off x="2736" y="1536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3499" name="Rectangle 11"/>
            <p:cNvSpPr>
              <a:spLocks noChangeArrowheads="1"/>
            </p:cNvSpPr>
            <p:nvPr/>
          </p:nvSpPr>
          <p:spPr bwMode="auto">
            <a:xfrm>
              <a:off x="5040" y="1536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aphicFrame>
        <p:nvGraphicFramePr>
          <p:cNvPr id="63503" name="Object 15"/>
          <p:cNvGraphicFramePr>
            <a:graphicFrameLocks noChangeAspect="1"/>
          </p:cNvGraphicFramePr>
          <p:nvPr/>
        </p:nvGraphicFramePr>
        <p:xfrm>
          <a:off x="1009650" y="3505200"/>
          <a:ext cx="4476750" cy="603250"/>
        </p:xfrm>
        <a:graphic>
          <a:graphicData uri="http://schemas.openxmlformats.org/presentationml/2006/ole">
            <p:oleObj spid="_x0000_s65539" name="Equation" r:id="rId4" imgW="1511280" imgH="203040" progId="Equation.3">
              <p:embed/>
            </p:oleObj>
          </a:graphicData>
        </a:graphic>
      </p:graphicFrame>
      <p:graphicFrame>
        <p:nvGraphicFramePr>
          <p:cNvPr id="63510" name="Object 22"/>
          <p:cNvGraphicFramePr>
            <a:graphicFrameLocks noChangeAspect="1"/>
          </p:cNvGraphicFramePr>
          <p:nvPr/>
        </p:nvGraphicFramePr>
        <p:xfrm>
          <a:off x="877888" y="4267200"/>
          <a:ext cx="5697537" cy="827088"/>
        </p:xfrm>
        <a:graphic>
          <a:graphicData uri="http://schemas.openxmlformats.org/presentationml/2006/ole">
            <p:oleObj spid="_x0000_s65540" name="Equation" r:id="rId5" imgW="2286000" imgH="330120" progId="Equation.3">
              <p:embed/>
            </p:oleObj>
          </a:graphicData>
        </a:graphic>
      </p:graphicFrame>
      <p:graphicFrame>
        <p:nvGraphicFramePr>
          <p:cNvPr id="63511" name="Object 23"/>
          <p:cNvGraphicFramePr>
            <a:graphicFrameLocks noChangeAspect="1"/>
          </p:cNvGraphicFramePr>
          <p:nvPr/>
        </p:nvGraphicFramePr>
        <p:xfrm>
          <a:off x="3052763" y="5029200"/>
          <a:ext cx="3576637" cy="827088"/>
        </p:xfrm>
        <a:graphic>
          <a:graphicData uri="http://schemas.openxmlformats.org/presentationml/2006/ole">
            <p:oleObj spid="_x0000_s65541" name="Equation" r:id="rId6" imgW="1434960" imgH="330120" progId="Equation.3">
              <p:embed/>
            </p:oleObj>
          </a:graphicData>
        </a:graphic>
      </p:graphicFrame>
      <p:graphicFrame>
        <p:nvGraphicFramePr>
          <p:cNvPr id="63512" name="Object 24"/>
          <p:cNvGraphicFramePr>
            <a:graphicFrameLocks noChangeAspect="1"/>
          </p:cNvGraphicFramePr>
          <p:nvPr/>
        </p:nvGraphicFramePr>
        <p:xfrm>
          <a:off x="3079750" y="6026150"/>
          <a:ext cx="1644650" cy="508000"/>
        </p:xfrm>
        <a:graphic>
          <a:graphicData uri="http://schemas.openxmlformats.org/presentationml/2006/ole">
            <p:oleObj spid="_x0000_s65542" name="Equation" r:id="rId7" imgW="6602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3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3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1828800" y="3702050"/>
            <a:ext cx="74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6410325" y="3733800"/>
            <a:ext cx="1362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graphicFrame>
        <p:nvGraphicFramePr>
          <p:cNvPr id="84992" name="Object 0"/>
          <p:cNvGraphicFramePr>
            <a:graphicFrameLocks noChangeAspect="1"/>
          </p:cNvGraphicFramePr>
          <p:nvPr/>
        </p:nvGraphicFramePr>
        <p:xfrm>
          <a:off x="914400" y="2362200"/>
          <a:ext cx="4476750" cy="603250"/>
        </p:xfrm>
        <a:graphic>
          <a:graphicData uri="http://schemas.openxmlformats.org/presentationml/2006/ole">
            <p:oleObj spid="_x0000_s66562" name="Equation" r:id="rId3" imgW="1511280" imgH="203040" progId="Equation.3">
              <p:embed/>
            </p:oleObj>
          </a:graphicData>
        </a:graphic>
      </p:graphicFrame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743200" y="3200400"/>
            <a:ext cx="3581400" cy="1752600"/>
            <a:chOff x="1344" y="2736"/>
            <a:chExt cx="2256" cy="1104"/>
          </a:xfrm>
        </p:grpSpPr>
        <p:sp>
          <p:nvSpPr>
            <p:cNvPr id="64519" name="Rectangle 7"/>
            <p:cNvSpPr>
              <a:spLocks noChangeArrowheads="1"/>
            </p:cNvSpPr>
            <p:nvPr/>
          </p:nvSpPr>
          <p:spPr bwMode="auto">
            <a:xfrm>
              <a:off x="1728" y="2736"/>
              <a:ext cx="1440" cy="110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zh-TW" sz="3600" b="0"/>
            </a:p>
            <a:p>
              <a:pPr algn="ctr"/>
              <a:endParaRPr lang="en-US" altLang="zh-TW" sz="3600" b="0"/>
            </a:p>
          </p:txBody>
        </p:sp>
        <p:sp>
          <p:nvSpPr>
            <p:cNvPr id="64520" name="AutoShape 8"/>
            <p:cNvSpPr>
              <a:spLocks noChangeArrowheads="1"/>
            </p:cNvSpPr>
            <p:nvPr/>
          </p:nvSpPr>
          <p:spPr bwMode="auto">
            <a:xfrm>
              <a:off x="3216" y="321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21" name="AutoShape 9"/>
            <p:cNvSpPr>
              <a:spLocks noChangeArrowheads="1"/>
            </p:cNvSpPr>
            <p:nvPr/>
          </p:nvSpPr>
          <p:spPr bwMode="auto">
            <a:xfrm>
              <a:off x="1344" y="3168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4" name="Line 22"/>
            <p:cNvSpPr>
              <a:spLocks noChangeShapeType="1"/>
            </p:cNvSpPr>
            <p:nvPr/>
          </p:nvSpPr>
          <p:spPr bwMode="auto">
            <a:xfrm>
              <a:off x="1872" y="35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5" name="Line 23"/>
            <p:cNvSpPr>
              <a:spLocks noChangeShapeType="1"/>
            </p:cNvSpPr>
            <p:nvPr/>
          </p:nvSpPr>
          <p:spPr bwMode="auto">
            <a:xfrm flipV="1">
              <a:off x="2688" y="3072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6" name="Line 24"/>
            <p:cNvSpPr>
              <a:spLocks noChangeShapeType="1"/>
            </p:cNvSpPr>
            <p:nvPr/>
          </p:nvSpPr>
          <p:spPr bwMode="auto">
            <a:xfrm>
              <a:off x="2304" y="34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37" name="Text Box 25"/>
            <p:cNvSpPr txBox="1">
              <a:spLocks noChangeArrowheads="1"/>
            </p:cNvSpPr>
            <p:nvPr/>
          </p:nvSpPr>
          <p:spPr bwMode="auto">
            <a:xfrm>
              <a:off x="2208" y="350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64538" name="Text Box 26"/>
            <p:cNvSpPr txBox="1">
              <a:spLocks noChangeArrowheads="1"/>
            </p:cNvSpPr>
            <p:nvPr/>
          </p:nvSpPr>
          <p:spPr bwMode="auto">
            <a:xfrm>
              <a:off x="2561" y="350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64539" name="Rectangle 27"/>
            <p:cNvSpPr>
              <a:spLocks noChangeArrowheads="1"/>
            </p:cNvSpPr>
            <p:nvPr/>
          </p:nvSpPr>
          <p:spPr bwMode="auto">
            <a:xfrm>
              <a:off x="2324" y="2784"/>
              <a:ext cx="6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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i="1">
                  <a:solidFill>
                    <a:srgbClr val="0033CC"/>
                  </a:solidFill>
                  <a:sym typeface="Symbol" pitchFamily="18" charset="2"/>
                </a:rPr>
                <a:t>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990600" y="5283200"/>
            <a:ext cx="2857500" cy="1041400"/>
            <a:chOff x="624" y="3328"/>
            <a:chExt cx="1800" cy="656"/>
          </a:xfrm>
        </p:grpSpPr>
        <p:sp>
          <p:nvSpPr>
            <p:cNvPr id="64543" name="Line 31"/>
            <p:cNvSpPr>
              <a:spLocks noChangeShapeType="1"/>
            </p:cNvSpPr>
            <p:nvPr/>
          </p:nvSpPr>
          <p:spPr bwMode="auto">
            <a:xfrm>
              <a:off x="624" y="369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44" name="Freeform 32"/>
            <p:cNvSpPr>
              <a:spLocks/>
            </p:cNvSpPr>
            <p:nvPr/>
          </p:nvSpPr>
          <p:spPr bwMode="auto">
            <a:xfrm>
              <a:off x="864" y="3552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45" name="Text Box 33"/>
            <p:cNvSpPr txBox="1">
              <a:spLocks noChangeArrowheads="1"/>
            </p:cNvSpPr>
            <p:nvPr/>
          </p:nvSpPr>
          <p:spPr bwMode="auto">
            <a:xfrm>
              <a:off x="2246" y="352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/>
                <a:t>t</a:t>
              </a:r>
            </a:p>
          </p:txBody>
        </p:sp>
        <p:sp>
          <p:nvSpPr>
            <p:cNvPr id="64546" name="Rectangle 34"/>
            <p:cNvSpPr>
              <a:spLocks noChangeArrowheads="1"/>
            </p:cNvSpPr>
            <p:nvPr/>
          </p:nvSpPr>
          <p:spPr bwMode="auto">
            <a:xfrm>
              <a:off x="1440" y="3328"/>
              <a:ext cx="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</a:rPr>
                <a:t> 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t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4551" name="Line 39"/>
            <p:cNvSpPr>
              <a:spLocks noChangeShapeType="1"/>
            </p:cNvSpPr>
            <p:nvPr/>
          </p:nvSpPr>
          <p:spPr bwMode="auto">
            <a:xfrm>
              <a:off x="864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52" name="Text Box 40"/>
            <p:cNvSpPr txBox="1">
              <a:spLocks noChangeArrowheads="1"/>
            </p:cNvSpPr>
            <p:nvPr/>
          </p:nvSpPr>
          <p:spPr bwMode="auto">
            <a:xfrm>
              <a:off x="768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  <a:endParaRPr lang="en-US" altLang="zh-TW" b="0" baseline="-25000"/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5829300" y="5283200"/>
            <a:ext cx="2857500" cy="1041400"/>
            <a:chOff x="3216" y="3328"/>
            <a:chExt cx="1800" cy="656"/>
          </a:xfrm>
        </p:grpSpPr>
        <p:sp>
          <p:nvSpPr>
            <p:cNvPr id="64555" name="Line 43"/>
            <p:cNvSpPr>
              <a:spLocks noChangeShapeType="1"/>
            </p:cNvSpPr>
            <p:nvPr/>
          </p:nvSpPr>
          <p:spPr bwMode="auto">
            <a:xfrm>
              <a:off x="3216" y="369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56" name="Freeform 44"/>
            <p:cNvSpPr>
              <a:spLocks/>
            </p:cNvSpPr>
            <p:nvPr/>
          </p:nvSpPr>
          <p:spPr bwMode="auto">
            <a:xfrm>
              <a:off x="3742" y="3552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57" name="Text Box 45"/>
            <p:cNvSpPr txBox="1">
              <a:spLocks noChangeArrowheads="1"/>
            </p:cNvSpPr>
            <p:nvPr/>
          </p:nvSpPr>
          <p:spPr bwMode="auto">
            <a:xfrm>
              <a:off x="4838" y="352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/>
                <a:t>t</a:t>
              </a:r>
            </a:p>
          </p:txBody>
        </p:sp>
        <p:sp>
          <p:nvSpPr>
            <p:cNvPr id="64558" name="Rectangle 46"/>
            <p:cNvSpPr>
              <a:spLocks noChangeArrowheads="1"/>
            </p:cNvSpPr>
            <p:nvPr/>
          </p:nvSpPr>
          <p:spPr bwMode="auto">
            <a:xfrm>
              <a:off x="4318" y="3328"/>
              <a:ext cx="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</a:rPr>
                <a:t> 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t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4559" name="Line 47"/>
            <p:cNvSpPr>
              <a:spLocks noChangeShapeType="1"/>
            </p:cNvSpPr>
            <p:nvPr/>
          </p:nvSpPr>
          <p:spPr bwMode="auto">
            <a:xfrm>
              <a:off x="3456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60" name="Text Box 48"/>
            <p:cNvSpPr txBox="1">
              <a:spLocks noChangeArrowheads="1"/>
            </p:cNvSpPr>
            <p:nvPr/>
          </p:nvSpPr>
          <p:spPr bwMode="auto">
            <a:xfrm>
              <a:off x="3360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  <a:endParaRPr lang="en-US" altLang="zh-TW" b="0" baseline="-25000"/>
            </a:p>
          </p:txBody>
        </p:sp>
        <p:sp>
          <p:nvSpPr>
            <p:cNvPr id="64561" name="Line 49"/>
            <p:cNvSpPr>
              <a:spLocks noChangeShapeType="1"/>
            </p:cNvSpPr>
            <p:nvPr/>
          </p:nvSpPr>
          <p:spPr bwMode="auto">
            <a:xfrm>
              <a:off x="3744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4562" name="Text Box 50"/>
            <p:cNvSpPr txBox="1">
              <a:spLocks noChangeArrowheads="1"/>
            </p:cNvSpPr>
            <p:nvPr/>
          </p:nvSpPr>
          <p:spPr bwMode="auto">
            <a:xfrm>
              <a:off x="3648" y="369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  <a:endParaRPr lang="en-US" altLang="zh-TW" b="0" i="1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2" grpId="0" autoUpdateAnimBg="0"/>
      <p:bldP spid="64523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56" name="Rectangle 20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sp>
        <p:nvSpPr>
          <p:cNvPr id="65557" name="Rectangle 21"/>
          <p:cNvSpPr>
            <a:spLocks noChangeArrowheads="1"/>
          </p:cNvSpPr>
          <p:nvPr/>
        </p:nvSpPr>
        <p:spPr bwMode="auto">
          <a:xfrm>
            <a:off x="1828800" y="3702050"/>
            <a:ext cx="74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65558" name="Rectangle 22"/>
          <p:cNvSpPr>
            <a:spLocks noChangeArrowheads="1"/>
          </p:cNvSpPr>
          <p:nvPr/>
        </p:nvSpPr>
        <p:spPr bwMode="auto">
          <a:xfrm>
            <a:off x="6410325" y="3733800"/>
            <a:ext cx="1362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sz="3600" b="0">
                <a:solidFill>
                  <a:srgbClr val="0033CC"/>
                </a:solidFill>
              </a:rPr>
              <a:t>(</a:t>
            </a:r>
            <a:r>
              <a:rPr lang="en-US" altLang="zh-TW" sz="3600" b="0" i="1">
                <a:solidFill>
                  <a:srgbClr val="0033CC"/>
                </a:solidFill>
              </a:rPr>
              <a:t>t </a:t>
            </a:r>
            <a:r>
              <a:rPr lang="en-US" altLang="zh-TW" sz="3600" b="0" i="1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3600" b="0" i="1">
                <a:solidFill>
                  <a:srgbClr val="0033CC"/>
                </a:solidFill>
              </a:rPr>
              <a:t>T</a:t>
            </a:r>
            <a:r>
              <a:rPr lang="en-US" altLang="zh-TW" sz="3600" b="0">
                <a:solidFill>
                  <a:srgbClr val="0033CC"/>
                </a:solidFill>
              </a:rPr>
              <a:t>)</a:t>
            </a:r>
          </a:p>
        </p:txBody>
      </p:sp>
      <p:graphicFrame>
        <p:nvGraphicFramePr>
          <p:cNvPr id="86016" name="Object 0"/>
          <p:cNvGraphicFramePr>
            <a:graphicFrameLocks noChangeAspect="1"/>
          </p:cNvGraphicFramePr>
          <p:nvPr/>
        </p:nvGraphicFramePr>
        <p:xfrm>
          <a:off x="914400" y="2362200"/>
          <a:ext cx="4476750" cy="603250"/>
        </p:xfrm>
        <a:graphic>
          <a:graphicData uri="http://schemas.openxmlformats.org/presentationml/2006/ole">
            <p:oleObj spid="_x0000_s67586" name="Equation" r:id="rId3" imgW="1511280" imgH="203040" progId="Equation.3">
              <p:embed/>
            </p:oleObj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743200" y="3200400"/>
            <a:ext cx="3581400" cy="1752600"/>
            <a:chOff x="1344" y="2736"/>
            <a:chExt cx="2256" cy="1104"/>
          </a:xfrm>
        </p:grpSpPr>
        <p:sp>
          <p:nvSpPr>
            <p:cNvPr id="65561" name="Rectangle 25"/>
            <p:cNvSpPr>
              <a:spLocks noChangeArrowheads="1"/>
            </p:cNvSpPr>
            <p:nvPr/>
          </p:nvSpPr>
          <p:spPr bwMode="auto">
            <a:xfrm>
              <a:off x="1728" y="2736"/>
              <a:ext cx="1440" cy="110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zh-TW" sz="3600" b="0"/>
            </a:p>
            <a:p>
              <a:pPr algn="ctr"/>
              <a:endParaRPr lang="en-US" altLang="zh-TW" sz="3600" b="0"/>
            </a:p>
          </p:txBody>
        </p:sp>
        <p:sp>
          <p:nvSpPr>
            <p:cNvPr id="65562" name="AutoShape 26"/>
            <p:cNvSpPr>
              <a:spLocks noChangeArrowheads="1"/>
            </p:cNvSpPr>
            <p:nvPr/>
          </p:nvSpPr>
          <p:spPr bwMode="auto">
            <a:xfrm>
              <a:off x="3216" y="321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3" name="AutoShape 27"/>
            <p:cNvSpPr>
              <a:spLocks noChangeArrowheads="1"/>
            </p:cNvSpPr>
            <p:nvPr/>
          </p:nvSpPr>
          <p:spPr bwMode="auto">
            <a:xfrm>
              <a:off x="1344" y="3168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64" name="Line 28"/>
            <p:cNvSpPr>
              <a:spLocks noChangeShapeType="1"/>
            </p:cNvSpPr>
            <p:nvPr/>
          </p:nvSpPr>
          <p:spPr bwMode="auto">
            <a:xfrm>
              <a:off x="1872" y="3504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65" name="Line 29"/>
            <p:cNvSpPr>
              <a:spLocks noChangeShapeType="1"/>
            </p:cNvSpPr>
            <p:nvPr/>
          </p:nvSpPr>
          <p:spPr bwMode="auto">
            <a:xfrm flipV="1">
              <a:off x="2688" y="3072"/>
              <a:ext cx="0" cy="43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66" name="Line 30"/>
            <p:cNvSpPr>
              <a:spLocks noChangeShapeType="1"/>
            </p:cNvSpPr>
            <p:nvPr/>
          </p:nvSpPr>
          <p:spPr bwMode="auto">
            <a:xfrm>
              <a:off x="2304" y="345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67" name="Text Box 31"/>
            <p:cNvSpPr txBox="1">
              <a:spLocks noChangeArrowheads="1"/>
            </p:cNvSpPr>
            <p:nvPr/>
          </p:nvSpPr>
          <p:spPr bwMode="auto">
            <a:xfrm>
              <a:off x="2208" y="350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65568" name="Text Box 32"/>
            <p:cNvSpPr txBox="1">
              <a:spLocks noChangeArrowheads="1"/>
            </p:cNvSpPr>
            <p:nvPr/>
          </p:nvSpPr>
          <p:spPr bwMode="auto">
            <a:xfrm>
              <a:off x="2561" y="3504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</a:p>
          </p:txBody>
        </p:sp>
        <p:sp>
          <p:nvSpPr>
            <p:cNvPr id="65569" name="Rectangle 33"/>
            <p:cNvSpPr>
              <a:spLocks noChangeArrowheads="1"/>
            </p:cNvSpPr>
            <p:nvPr/>
          </p:nvSpPr>
          <p:spPr bwMode="auto">
            <a:xfrm>
              <a:off x="2324" y="2784"/>
              <a:ext cx="6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>
                  <a:solidFill>
                    <a:srgbClr val="0033CC"/>
                  </a:solidFill>
                  <a:sym typeface="Symbol" pitchFamily="18" charset="2"/>
                </a:rPr>
                <a:t></a:t>
              </a:r>
              <a:r>
                <a:rPr lang="en-US" altLang="zh-TW" b="0">
                  <a:solidFill>
                    <a:srgbClr val="0033CC"/>
                  </a:solidFill>
                </a:rPr>
                <a:t>(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 i="1">
                  <a:solidFill>
                    <a:srgbClr val="0033CC"/>
                  </a:solidFill>
                  <a:sym typeface="Symbol" pitchFamily="18" charset="2"/>
                </a:rPr>
                <a:t></a:t>
              </a:r>
              <a:r>
                <a:rPr lang="en-US" altLang="zh-TW" b="0" i="1">
                  <a:solidFill>
                    <a:srgbClr val="0033CC"/>
                  </a:solidFill>
                </a:rPr>
                <a:t>T</a:t>
              </a:r>
              <a:r>
                <a:rPr lang="en-US" altLang="zh-TW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990600" y="5283200"/>
            <a:ext cx="2857500" cy="1041400"/>
            <a:chOff x="624" y="3328"/>
            <a:chExt cx="1800" cy="656"/>
          </a:xfrm>
        </p:grpSpPr>
        <p:sp>
          <p:nvSpPr>
            <p:cNvPr id="65571" name="Line 35"/>
            <p:cNvSpPr>
              <a:spLocks noChangeShapeType="1"/>
            </p:cNvSpPr>
            <p:nvPr/>
          </p:nvSpPr>
          <p:spPr bwMode="auto">
            <a:xfrm>
              <a:off x="624" y="369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72" name="Freeform 36"/>
            <p:cNvSpPr>
              <a:spLocks/>
            </p:cNvSpPr>
            <p:nvPr/>
          </p:nvSpPr>
          <p:spPr bwMode="auto">
            <a:xfrm>
              <a:off x="864" y="3552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73" name="Text Box 37"/>
            <p:cNvSpPr txBox="1">
              <a:spLocks noChangeArrowheads="1"/>
            </p:cNvSpPr>
            <p:nvPr/>
          </p:nvSpPr>
          <p:spPr bwMode="auto">
            <a:xfrm>
              <a:off x="2246" y="352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/>
                <a:t>t</a:t>
              </a:r>
            </a:p>
          </p:txBody>
        </p:sp>
        <p:sp>
          <p:nvSpPr>
            <p:cNvPr id="65574" name="Rectangle 38"/>
            <p:cNvSpPr>
              <a:spLocks noChangeArrowheads="1"/>
            </p:cNvSpPr>
            <p:nvPr/>
          </p:nvSpPr>
          <p:spPr bwMode="auto">
            <a:xfrm>
              <a:off x="1440" y="3328"/>
              <a:ext cx="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</a:rPr>
                <a:t> 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t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5575" name="Line 39"/>
            <p:cNvSpPr>
              <a:spLocks noChangeShapeType="1"/>
            </p:cNvSpPr>
            <p:nvPr/>
          </p:nvSpPr>
          <p:spPr bwMode="auto">
            <a:xfrm>
              <a:off x="864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76" name="Text Box 40"/>
            <p:cNvSpPr txBox="1">
              <a:spLocks noChangeArrowheads="1"/>
            </p:cNvSpPr>
            <p:nvPr/>
          </p:nvSpPr>
          <p:spPr bwMode="auto">
            <a:xfrm>
              <a:off x="768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  <a:endParaRPr lang="en-US" altLang="zh-TW" b="0" baseline="-25000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5829300" y="5283200"/>
            <a:ext cx="2857500" cy="1041400"/>
            <a:chOff x="3216" y="3328"/>
            <a:chExt cx="1800" cy="656"/>
          </a:xfrm>
        </p:grpSpPr>
        <p:sp>
          <p:nvSpPr>
            <p:cNvPr id="65578" name="Line 42"/>
            <p:cNvSpPr>
              <a:spLocks noChangeShapeType="1"/>
            </p:cNvSpPr>
            <p:nvPr/>
          </p:nvSpPr>
          <p:spPr bwMode="auto">
            <a:xfrm>
              <a:off x="3216" y="369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79" name="Freeform 43"/>
            <p:cNvSpPr>
              <a:spLocks/>
            </p:cNvSpPr>
            <p:nvPr/>
          </p:nvSpPr>
          <p:spPr bwMode="auto">
            <a:xfrm>
              <a:off x="3742" y="3552"/>
              <a:ext cx="912" cy="216"/>
            </a:xfrm>
            <a:custGeom>
              <a:avLst/>
              <a:gdLst/>
              <a:ahLst/>
              <a:cxnLst>
                <a:cxn ang="0">
                  <a:pos x="0" y="264"/>
                </a:cxn>
                <a:cxn ang="0">
                  <a:pos x="144" y="24"/>
                </a:cxn>
                <a:cxn ang="0">
                  <a:pos x="432" y="120"/>
                </a:cxn>
                <a:cxn ang="0">
                  <a:pos x="720" y="360"/>
                </a:cxn>
                <a:cxn ang="0">
                  <a:pos x="912" y="264"/>
                </a:cxn>
              </a:cxnLst>
              <a:rect l="0" t="0" r="r" b="b"/>
              <a:pathLst>
                <a:path w="912" h="384">
                  <a:moveTo>
                    <a:pt x="0" y="264"/>
                  </a:moveTo>
                  <a:cubicBezTo>
                    <a:pt x="36" y="156"/>
                    <a:pt x="72" y="48"/>
                    <a:pt x="144" y="24"/>
                  </a:cubicBezTo>
                  <a:cubicBezTo>
                    <a:pt x="216" y="0"/>
                    <a:pt x="336" y="64"/>
                    <a:pt x="432" y="120"/>
                  </a:cubicBezTo>
                  <a:cubicBezTo>
                    <a:pt x="528" y="176"/>
                    <a:pt x="640" y="336"/>
                    <a:pt x="720" y="360"/>
                  </a:cubicBezTo>
                  <a:cubicBezTo>
                    <a:pt x="800" y="384"/>
                    <a:pt x="856" y="324"/>
                    <a:pt x="912" y="26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80" name="Text Box 44"/>
            <p:cNvSpPr txBox="1">
              <a:spLocks noChangeArrowheads="1"/>
            </p:cNvSpPr>
            <p:nvPr/>
          </p:nvSpPr>
          <p:spPr bwMode="auto">
            <a:xfrm>
              <a:off x="4838" y="3520"/>
              <a:ext cx="1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/>
                <a:t>t</a:t>
              </a:r>
            </a:p>
          </p:txBody>
        </p:sp>
        <p:sp>
          <p:nvSpPr>
            <p:cNvPr id="65581" name="Rectangle 45"/>
            <p:cNvSpPr>
              <a:spLocks noChangeArrowheads="1"/>
            </p:cNvSpPr>
            <p:nvPr/>
          </p:nvSpPr>
          <p:spPr bwMode="auto">
            <a:xfrm>
              <a:off x="4318" y="3328"/>
              <a:ext cx="4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</a:rPr>
                <a:t> 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t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5582" name="Line 46"/>
            <p:cNvSpPr>
              <a:spLocks noChangeShapeType="1"/>
            </p:cNvSpPr>
            <p:nvPr/>
          </p:nvSpPr>
          <p:spPr bwMode="auto">
            <a:xfrm>
              <a:off x="3456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83" name="Text Box 47"/>
            <p:cNvSpPr txBox="1">
              <a:spLocks noChangeArrowheads="1"/>
            </p:cNvSpPr>
            <p:nvPr/>
          </p:nvSpPr>
          <p:spPr bwMode="auto">
            <a:xfrm>
              <a:off x="3360" y="3696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  <a:endParaRPr lang="en-US" altLang="zh-TW" b="0" baseline="-25000"/>
            </a:p>
          </p:txBody>
        </p:sp>
        <p:sp>
          <p:nvSpPr>
            <p:cNvPr id="65584" name="Line 48"/>
            <p:cNvSpPr>
              <a:spLocks noChangeShapeType="1"/>
            </p:cNvSpPr>
            <p:nvPr/>
          </p:nvSpPr>
          <p:spPr bwMode="auto">
            <a:xfrm>
              <a:off x="3744" y="364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585" name="Text Box 49"/>
            <p:cNvSpPr txBox="1">
              <a:spLocks noChangeArrowheads="1"/>
            </p:cNvSpPr>
            <p:nvPr/>
          </p:nvSpPr>
          <p:spPr bwMode="auto">
            <a:xfrm>
              <a:off x="3648" y="369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 i="1"/>
                <a:t>T</a:t>
              </a:r>
              <a:endParaRPr lang="en-US" altLang="zh-TW" b="0" i="1" baseline="-25000"/>
            </a:p>
          </p:txBody>
        </p:sp>
      </p:grp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990600" y="355600"/>
            <a:ext cx="7620000" cy="1320800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US" altLang="zh-TW" sz="4000" b="0">
                <a:solidFill>
                  <a:schemeClr val="bg1"/>
                </a:solidFill>
                <a:sym typeface="Symbol" pitchFamily="18" charset="2"/>
              </a:rPr>
              <a:t>System function (</a:t>
            </a:r>
            <a:r>
              <a:rPr lang="en-US" altLang="zh-TW" sz="4000" b="0" i="1">
                <a:solidFill>
                  <a:schemeClr val="bg1"/>
                </a:solidFill>
                <a:sym typeface="Symbol" pitchFamily="18" charset="2"/>
              </a:rPr>
              <a:t>t</a:t>
            </a:r>
            <a:r>
              <a:rPr lang="en-US" altLang="zh-TW" sz="4000" b="0">
                <a:solidFill>
                  <a:schemeClr val="bg1"/>
                </a:solidFill>
                <a:sym typeface="Symbol" pitchFamily="18" charset="2"/>
              </a:rPr>
              <a:t></a:t>
            </a:r>
            <a:r>
              <a:rPr lang="en-US" altLang="zh-TW" sz="4000" b="0" i="1">
                <a:solidFill>
                  <a:schemeClr val="bg1"/>
                </a:solidFill>
                <a:sym typeface="Symbol" pitchFamily="18" charset="2"/>
              </a:rPr>
              <a:t>T</a:t>
            </a:r>
            <a:r>
              <a:rPr lang="en-US" altLang="zh-TW" sz="4000" b="0">
                <a:solidFill>
                  <a:schemeClr val="bg1"/>
                </a:solidFill>
                <a:sym typeface="Symbol" pitchFamily="18" charset="2"/>
              </a:rPr>
              <a:t>) serves as an </a:t>
            </a:r>
            <a:r>
              <a:rPr lang="en-US" altLang="zh-TW" sz="4000" b="0" i="1">
                <a:solidFill>
                  <a:schemeClr val="bg1"/>
                </a:solidFill>
                <a:sym typeface="Symbol" pitchFamily="18" charset="2"/>
              </a:rPr>
              <a:t>ideal delay</a:t>
            </a:r>
            <a:r>
              <a:rPr lang="en-US" altLang="zh-TW" sz="4000" b="0">
                <a:solidFill>
                  <a:schemeClr val="bg1"/>
                </a:solidFill>
                <a:sym typeface="Symbol" pitchFamily="18" charset="2"/>
              </a:rPr>
              <a:t> or a </a:t>
            </a:r>
            <a:r>
              <a:rPr lang="en-US" altLang="zh-TW" sz="4000" b="0" i="1">
                <a:solidFill>
                  <a:schemeClr val="bg1"/>
                </a:solidFill>
                <a:sym typeface="Symbol" pitchFamily="18" charset="2"/>
              </a:rPr>
              <a:t>copier</a:t>
            </a:r>
            <a:r>
              <a:rPr lang="en-US" altLang="zh-TW" sz="4000" b="0">
                <a:solidFill>
                  <a:schemeClr val="bg1"/>
                </a:solidFill>
                <a:sym typeface="Symbol" pitchFamily="18" charset="2"/>
              </a:rPr>
              <a:t>.</a:t>
            </a:r>
            <a:endParaRPr lang="en-US" altLang="zh-TW" sz="40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54" grpId="0" animBg="1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00" name="Rectangle 40"/>
          <p:cNvSpPr>
            <a:spLocks noChangeArrowheads="1"/>
          </p:cNvSpPr>
          <p:nvPr/>
        </p:nvSpPr>
        <p:spPr bwMode="auto">
          <a:xfrm>
            <a:off x="4086225" y="5105400"/>
            <a:ext cx="1062038" cy="700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99" name="Rectangle 39"/>
          <p:cNvSpPr>
            <a:spLocks noChangeArrowheads="1"/>
          </p:cNvSpPr>
          <p:nvPr/>
        </p:nvSpPr>
        <p:spPr bwMode="auto">
          <a:xfrm>
            <a:off x="3933825" y="4038600"/>
            <a:ext cx="3124200" cy="990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87040" name="Object 0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68610" name="Equation" r:id="rId3" imgW="1981080" imgH="228600" progId="Equation.3">
              <p:embed/>
            </p:oleObj>
          </a:graphicData>
        </a:graphic>
      </p:graphicFrame>
      <p:graphicFrame>
        <p:nvGraphicFramePr>
          <p:cNvPr id="87041" name="Object 1"/>
          <p:cNvGraphicFramePr>
            <a:graphicFrameLocks noChangeAspect="1"/>
          </p:cNvGraphicFramePr>
          <p:nvPr/>
        </p:nvGraphicFramePr>
        <p:xfrm>
          <a:off x="609600" y="3084513"/>
          <a:ext cx="7280275" cy="954087"/>
        </p:xfrm>
        <a:graphic>
          <a:graphicData uri="http://schemas.openxmlformats.org/presentationml/2006/ole">
            <p:oleObj spid="_x0000_s68611" name="Equation" r:id="rId4" imgW="2920680" imgH="380880" progId="Equation.3">
              <p:embed/>
            </p:oleObj>
          </a:graphicData>
        </a:graphic>
      </p:graphicFrame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2438400" y="4038600"/>
          <a:ext cx="5000625" cy="954088"/>
        </p:xfrm>
        <a:graphic>
          <a:graphicData uri="http://schemas.openxmlformats.org/presentationml/2006/ole">
            <p:oleObj spid="_x0000_s68612" name="Equation" r:id="rId5" imgW="2006280" imgH="380880" progId="Equation.3">
              <p:embed/>
            </p:oleObj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2486025" y="5029200"/>
          <a:ext cx="3765550" cy="827088"/>
        </p:xfrm>
        <a:graphic>
          <a:graphicData uri="http://schemas.openxmlformats.org/presentationml/2006/ole">
            <p:oleObj spid="_x0000_s68613" name="Equation" r:id="rId6" imgW="1511280" imgH="330120" progId="Equation.3">
              <p:embed/>
            </p:oleObj>
          </a:graphicData>
        </a:graphic>
      </p:graphicFrame>
      <p:graphicFrame>
        <p:nvGraphicFramePr>
          <p:cNvPr id="87044" name="Object 4"/>
          <p:cNvGraphicFramePr>
            <a:graphicFrameLocks noChangeAspect="1"/>
          </p:cNvGraphicFramePr>
          <p:nvPr/>
        </p:nvGraphicFramePr>
        <p:xfrm>
          <a:off x="2486025" y="5867400"/>
          <a:ext cx="3765550" cy="827088"/>
        </p:xfrm>
        <a:graphic>
          <a:graphicData uri="http://schemas.openxmlformats.org/presentationml/2006/ole">
            <p:oleObj spid="_x0000_s68614" name="Equation" r:id="rId7" imgW="1511280" imgH="330120" progId="Equation.3">
              <p:embed/>
            </p:oleObj>
          </a:graphicData>
        </a:graphic>
      </p:graphicFrame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6386513" y="6019800"/>
          <a:ext cx="2500312" cy="541338"/>
        </p:xfrm>
        <a:graphic>
          <a:graphicData uri="http://schemas.openxmlformats.org/presentationml/2006/ole">
            <p:oleObj spid="_x0000_s68615" name="Equation" r:id="rId8" imgW="100296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6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6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600" grpId="0" animBg="1"/>
      <p:bldP spid="6659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9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88064" name="Object 0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69634" name="Equation" r:id="rId3" imgW="1981080" imgH="228600" progId="Equation.3">
              <p:embed/>
            </p:oleObj>
          </a:graphicData>
        </a:graphic>
      </p:graphicFrame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609600" y="3084513"/>
          <a:ext cx="7280275" cy="954087"/>
        </p:xfrm>
        <a:graphic>
          <a:graphicData uri="http://schemas.openxmlformats.org/presentationml/2006/ole">
            <p:oleObj spid="_x0000_s69635" name="Equation" r:id="rId4" imgW="2920680" imgH="380880" progId="Equation.3">
              <p:embed/>
            </p:oleObj>
          </a:graphicData>
        </a:graphic>
      </p:graphicFrame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2438400" y="4038600"/>
          <a:ext cx="5000625" cy="954088"/>
        </p:xfrm>
        <a:graphic>
          <a:graphicData uri="http://schemas.openxmlformats.org/presentationml/2006/ole">
            <p:oleObj spid="_x0000_s69636" name="Equation" r:id="rId5" imgW="2006280" imgH="380880" progId="Equation.3">
              <p:embed/>
            </p:oleObj>
          </a:graphicData>
        </a:graphic>
      </p:graphicFrame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2486025" y="5029200"/>
          <a:ext cx="3765550" cy="827088"/>
        </p:xfrm>
        <a:graphic>
          <a:graphicData uri="http://schemas.openxmlformats.org/presentationml/2006/ole">
            <p:oleObj spid="_x0000_s69637" name="Equation" r:id="rId6" imgW="1511280" imgH="330120" progId="Equation.3">
              <p:embed/>
            </p:oleObj>
          </a:graphicData>
        </a:graphic>
      </p:graphicFrame>
      <p:graphicFrame>
        <p:nvGraphicFramePr>
          <p:cNvPr id="88068" name="Object 4"/>
          <p:cNvGraphicFramePr>
            <a:graphicFrameLocks noChangeAspect="1"/>
          </p:cNvGraphicFramePr>
          <p:nvPr/>
        </p:nvGraphicFramePr>
        <p:xfrm>
          <a:off x="2486025" y="5867400"/>
          <a:ext cx="3765550" cy="827088"/>
        </p:xfrm>
        <a:graphic>
          <a:graphicData uri="http://schemas.openxmlformats.org/presentationml/2006/ole">
            <p:oleObj spid="_x0000_s69638" name="Equation" r:id="rId7" imgW="1511280" imgH="330120" progId="Equation.3">
              <p:embed/>
            </p:oleObj>
          </a:graphicData>
        </a:graphic>
      </p:graphicFrame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6386513" y="6019800"/>
          <a:ext cx="2500312" cy="541338"/>
        </p:xfrm>
        <a:graphic>
          <a:graphicData uri="http://schemas.openxmlformats.org/presentationml/2006/ole">
            <p:oleObj spid="_x0000_s69639" name="Equation" r:id="rId8" imgW="1002960" imgH="215640" progId="Equation.3">
              <p:embed/>
            </p:oleObj>
          </a:graphicData>
        </a:graphic>
      </p:graphicFrame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09600" y="228600"/>
            <a:ext cx="7924800" cy="1600200"/>
            <a:chOff x="576" y="144"/>
            <a:chExt cx="4992" cy="1008"/>
          </a:xfrm>
        </p:grpSpPr>
        <p:sp>
          <p:nvSpPr>
            <p:cNvPr id="67600" name="Rectangle 16"/>
            <p:cNvSpPr>
              <a:spLocks noChangeArrowheads="1"/>
            </p:cNvSpPr>
            <p:nvPr/>
          </p:nvSpPr>
          <p:spPr bwMode="auto">
            <a:xfrm>
              <a:off x="576" y="144"/>
              <a:ext cx="499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8" name="Text Box 14"/>
            <p:cNvSpPr txBox="1">
              <a:spLocks noChangeArrowheads="1"/>
            </p:cNvSpPr>
            <p:nvPr/>
          </p:nvSpPr>
          <p:spPr bwMode="auto">
            <a:xfrm>
              <a:off x="816" y="178"/>
              <a:ext cx="16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Time Domain</a:t>
              </a:r>
            </a:p>
          </p:txBody>
        </p:sp>
        <p:sp>
          <p:nvSpPr>
            <p:cNvPr id="67599" name="Text Box 15"/>
            <p:cNvSpPr txBox="1">
              <a:spLocks noChangeArrowheads="1"/>
            </p:cNvSpPr>
            <p:nvPr/>
          </p:nvSpPr>
          <p:spPr bwMode="auto">
            <a:xfrm>
              <a:off x="3264" y="178"/>
              <a:ext cx="22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Frequency Domain</a:t>
              </a:r>
            </a:p>
          </p:txBody>
        </p:sp>
        <p:sp>
          <p:nvSpPr>
            <p:cNvPr id="67601" name="Text Box 17"/>
            <p:cNvSpPr txBox="1">
              <a:spLocks noChangeArrowheads="1"/>
            </p:cNvSpPr>
            <p:nvPr/>
          </p:nvSpPr>
          <p:spPr bwMode="auto">
            <a:xfrm>
              <a:off x="909" y="672"/>
              <a:ext cx="139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convolution</a:t>
              </a:r>
            </a:p>
          </p:txBody>
        </p:sp>
        <p:sp>
          <p:nvSpPr>
            <p:cNvPr id="67602" name="Text Box 18"/>
            <p:cNvSpPr txBox="1">
              <a:spLocks noChangeArrowheads="1"/>
            </p:cNvSpPr>
            <p:nvPr/>
          </p:nvSpPr>
          <p:spPr bwMode="auto">
            <a:xfrm>
              <a:off x="3534" y="672"/>
              <a:ext cx="16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multiplication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600"/>
              <a:t>Time Scaling</a:t>
            </a:r>
          </a:p>
        </p:txBody>
      </p:sp>
      <p:graphicFrame>
        <p:nvGraphicFramePr>
          <p:cNvPr id="32774" name="Object 6"/>
          <p:cNvGraphicFramePr>
            <a:graphicFrameLocks noChangeAspect="1"/>
          </p:cNvGraphicFramePr>
          <p:nvPr/>
        </p:nvGraphicFramePr>
        <p:xfrm>
          <a:off x="2152650" y="2362200"/>
          <a:ext cx="4324350" cy="1250950"/>
        </p:xfrm>
        <a:graphic>
          <a:graphicData uri="http://schemas.openxmlformats.org/presentationml/2006/ole">
            <p:oleObj spid="_x0000_s40962" name="Equation" r:id="rId3" imgW="1498320" imgH="431640" progId="Equation.3">
              <p:embed/>
            </p:oleObj>
          </a:graphicData>
        </a:graphic>
      </p:graphicFrame>
      <p:sp>
        <p:nvSpPr>
          <p:cNvPr id="32776" name="Text Box 8"/>
          <p:cNvSpPr txBox="1">
            <a:spLocks noChangeArrowheads="1"/>
          </p:cNvSpPr>
          <p:nvPr/>
        </p:nvSpPr>
        <p:spPr bwMode="auto">
          <a:xfrm rot="-575009">
            <a:off x="2209800" y="4648200"/>
            <a:ext cx="5187950" cy="92392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5400" b="0">
                <a:solidFill>
                  <a:srgbClr val="FFFF99"/>
                </a:solidFill>
                <a:latin typeface="Monotype Corsiva" pitchFamily="66" charset="0"/>
              </a:rPr>
              <a:t>Proved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6" grpId="0" animBg="1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89088" name="Object 0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70658" name="Equation" r:id="rId3" imgW="1981080" imgH="228600" progId="Equation.3">
              <p:embed/>
            </p:oleObj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609600" y="228600"/>
            <a:ext cx="7924800" cy="1600200"/>
            <a:chOff x="576" y="144"/>
            <a:chExt cx="4992" cy="1008"/>
          </a:xfrm>
        </p:grpSpPr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576" y="144"/>
              <a:ext cx="499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Text Box 16"/>
            <p:cNvSpPr txBox="1">
              <a:spLocks noChangeArrowheads="1"/>
            </p:cNvSpPr>
            <p:nvPr/>
          </p:nvSpPr>
          <p:spPr bwMode="auto">
            <a:xfrm>
              <a:off x="816" y="178"/>
              <a:ext cx="16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Time Domain</a:t>
              </a:r>
            </a:p>
          </p:txBody>
        </p:sp>
        <p:sp>
          <p:nvSpPr>
            <p:cNvPr id="68625" name="Text Box 17"/>
            <p:cNvSpPr txBox="1">
              <a:spLocks noChangeArrowheads="1"/>
            </p:cNvSpPr>
            <p:nvPr/>
          </p:nvSpPr>
          <p:spPr bwMode="auto">
            <a:xfrm>
              <a:off x="3264" y="178"/>
              <a:ext cx="22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Frequency Domain</a:t>
              </a:r>
            </a:p>
          </p:txBody>
        </p:sp>
        <p:sp>
          <p:nvSpPr>
            <p:cNvPr id="68626" name="Text Box 18"/>
            <p:cNvSpPr txBox="1">
              <a:spLocks noChangeArrowheads="1"/>
            </p:cNvSpPr>
            <p:nvPr/>
          </p:nvSpPr>
          <p:spPr bwMode="auto">
            <a:xfrm>
              <a:off x="909" y="672"/>
              <a:ext cx="139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convolution</a:t>
              </a:r>
            </a:p>
          </p:txBody>
        </p:sp>
        <p:sp>
          <p:nvSpPr>
            <p:cNvPr id="68627" name="Text Box 19"/>
            <p:cNvSpPr txBox="1">
              <a:spLocks noChangeArrowheads="1"/>
            </p:cNvSpPr>
            <p:nvPr/>
          </p:nvSpPr>
          <p:spPr bwMode="auto">
            <a:xfrm>
              <a:off x="3534" y="672"/>
              <a:ext cx="16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multiplication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1295400" y="3319463"/>
            <a:ext cx="6813550" cy="1404937"/>
            <a:chOff x="816" y="2091"/>
            <a:chExt cx="4292" cy="885"/>
          </a:xfrm>
        </p:grpSpPr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1968" y="2091"/>
              <a:ext cx="1440" cy="88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1800" b="0"/>
                <a:t>Impulse Response</a:t>
              </a:r>
            </a:p>
            <a:p>
              <a:pPr algn="ctr"/>
              <a:r>
                <a:rPr lang="en-US" altLang="zh-TW" sz="1800" b="0"/>
                <a:t>LTI System</a:t>
              </a:r>
              <a:endParaRPr lang="en-US" altLang="zh-TW" sz="2800" b="0">
                <a:solidFill>
                  <a:srgbClr val="0033CC"/>
                </a:solidFill>
              </a:endParaRPr>
            </a:p>
            <a:p>
              <a:pPr algn="ctr"/>
              <a:r>
                <a:rPr lang="en-US" altLang="zh-TW" sz="4400" b="0" i="1">
                  <a:solidFill>
                    <a:srgbClr val="0033CC"/>
                  </a:solidFill>
                </a:rPr>
                <a:t>h</a:t>
              </a:r>
              <a:r>
                <a:rPr lang="en-US" altLang="zh-TW" sz="4400" b="0">
                  <a:solidFill>
                    <a:srgbClr val="0033CC"/>
                  </a:solidFill>
                </a:rPr>
                <a:t>(</a:t>
              </a:r>
              <a:r>
                <a:rPr lang="en-US" altLang="zh-TW" sz="4400" b="0" i="1">
                  <a:solidFill>
                    <a:srgbClr val="0033CC"/>
                  </a:solidFill>
                </a:rPr>
                <a:t>t</a:t>
              </a:r>
              <a:r>
                <a:rPr lang="en-US" altLang="zh-TW" sz="44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8630" name="AutoShape 22"/>
            <p:cNvSpPr>
              <a:spLocks noChangeArrowheads="1"/>
            </p:cNvSpPr>
            <p:nvPr/>
          </p:nvSpPr>
          <p:spPr bwMode="auto">
            <a:xfrm>
              <a:off x="1392" y="2400"/>
              <a:ext cx="576" cy="28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AutoShape 23"/>
            <p:cNvSpPr>
              <a:spLocks noChangeArrowheads="1"/>
            </p:cNvSpPr>
            <p:nvPr/>
          </p:nvSpPr>
          <p:spPr bwMode="auto">
            <a:xfrm>
              <a:off x="3456" y="2400"/>
              <a:ext cx="576" cy="28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2" name="Text Box 24"/>
            <p:cNvSpPr txBox="1">
              <a:spLocks noChangeArrowheads="1"/>
            </p:cNvSpPr>
            <p:nvPr/>
          </p:nvSpPr>
          <p:spPr bwMode="auto">
            <a:xfrm>
              <a:off x="816" y="2304"/>
              <a:ext cx="46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8633" name="Text Box 25"/>
            <p:cNvSpPr txBox="1">
              <a:spLocks noChangeArrowheads="1"/>
            </p:cNvSpPr>
            <p:nvPr/>
          </p:nvSpPr>
          <p:spPr bwMode="auto">
            <a:xfrm>
              <a:off x="4080" y="2332"/>
              <a:ext cx="10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)*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h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t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</p:grpSp>
      <p:grpSp>
        <p:nvGrpSpPr>
          <p:cNvPr id="4" name="Group 32"/>
          <p:cNvGrpSpPr>
            <a:grpSpLocks/>
          </p:cNvGrpSpPr>
          <p:nvPr/>
        </p:nvGrpSpPr>
        <p:grpSpPr bwMode="auto">
          <a:xfrm>
            <a:off x="914400" y="5148263"/>
            <a:ext cx="7772400" cy="1404937"/>
            <a:chOff x="576" y="3147"/>
            <a:chExt cx="4896" cy="885"/>
          </a:xfrm>
        </p:grpSpPr>
        <p:sp>
          <p:nvSpPr>
            <p:cNvPr id="68634" name="Rectangle 26"/>
            <p:cNvSpPr>
              <a:spLocks noChangeArrowheads="1"/>
            </p:cNvSpPr>
            <p:nvPr/>
          </p:nvSpPr>
          <p:spPr bwMode="auto">
            <a:xfrm>
              <a:off x="1968" y="3147"/>
              <a:ext cx="1440" cy="885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1800" b="0"/>
                <a:t>Impulse Response</a:t>
              </a:r>
            </a:p>
            <a:p>
              <a:pPr algn="ctr"/>
              <a:r>
                <a:rPr lang="en-US" altLang="zh-TW" sz="1800" b="0"/>
                <a:t>LTI System </a:t>
              </a:r>
            </a:p>
            <a:p>
              <a:pPr algn="ctr"/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8635" name="AutoShape 27"/>
            <p:cNvSpPr>
              <a:spLocks noChangeArrowheads="1"/>
            </p:cNvSpPr>
            <p:nvPr/>
          </p:nvSpPr>
          <p:spPr bwMode="auto">
            <a:xfrm>
              <a:off x="1392" y="3456"/>
              <a:ext cx="576" cy="28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AutoShape 28"/>
            <p:cNvSpPr>
              <a:spLocks noChangeArrowheads="1"/>
            </p:cNvSpPr>
            <p:nvPr/>
          </p:nvSpPr>
          <p:spPr bwMode="auto">
            <a:xfrm>
              <a:off x="3456" y="3456"/>
              <a:ext cx="576" cy="288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Text Box 29"/>
            <p:cNvSpPr txBox="1">
              <a:spLocks noChangeArrowheads="1"/>
            </p:cNvSpPr>
            <p:nvPr/>
          </p:nvSpPr>
          <p:spPr bwMode="auto">
            <a:xfrm>
              <a:off x="576" y="3355"/>
              <a:ext cx="76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8638" name="Text Box 30"/>
            <p:cNvSpPr txBox="1">
              <a:spLocks noChangeArrowheads="1"/>
            </p:cNvSpPr>
            <p:nvPr/>
          </p:nvSpPr>
          <p:spPr bwMode="auto">
            <a:xfrm>
              <a:off x="4032" y="3388"/>
              <a:ext cx="144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90112" name="Object 0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71682" name="Equation" r:id="rId3" imgW="1981080" imgH="228600" progId="Equation.3">
              <p:embed/>
            </p:oleObj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09600" y="228600"/>
            <a:ext cx="7924800" cy="1600200"/>
            <a:chOff x="576" y="144"/>
            <a:chExt cx="4992" cy="1008"/>
          </a:xfrm>
        </p:grpSpPr>
        <p:sp>
          <p:nvSpPr>
            <p:cNvPr id="69639" name="Rectangle 7"/>
            <p:cNvSpPr>
              <a:spLocks noChangeArrowheads="1"/>
            </p:cNvSpPr>
            <p:nvPr/>
          </p:nvSpPr>
          <p:spPr bwMode="auto">
            <a:xfrm>
              <a:off x="576" y="144"/>
              <a:ext cx="499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0" name="Text Box 8"/>
            <p:cNvSpPr txBox="1">
              <a:spLocks noChangeArrowheads="1"/>
            </p:cNvSpPr>
            <p:nvPr/>
          </p:nvSpPr>
          <p:spPr bwMode="auto">
            <a:xfrm>
              <a:off x="816" y="178"/>
              <a:ext cx="16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Time Domain</a:t>
              </a:r>
            </a:p>
          </p:txBody>
        </p:sp>
        <p:sp>
          <p:nvSpPr>
            <p:cNvPr id="69641" name="Text Box 9"/>
            <p:cNvSpPr txBox="1">
              <a:spLocks noChangeArrowheads="1"/>
            </p:cNvSpPr>
            <p:nvPr/>
          </p:nvSpPr>
          <p:spPr bwMode="auto">
            <a:xfrm>
              <a:off x="3264" y="178"/>
              <a:ext cx="22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Frequency Domain</a:t>
              </a:r>
            </a:p>
          </p:txBody>
        </p:sp>
        <p:sp>
          <p:nvSpPr>
            <p:cNvPr id="69642" name="Text Box 10"/>
            <p:cNvSpPr txBox="1">
              <a:spLocks noChangeArrowheads="1"/>
            </p:cNvSpPr>
            <p:nvPr/>
          </p:nvSpPr>
          <p:spPr bwMode="auto">
            <a:xfrm>
              <a:off x="909" y="672"/>
              <a:ext cx="139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convolution</a:t>
              </a:r>
            </a:p>
          </p:txBody>
        </p:sp>
        <p:sp>
          <p:nvSpPr>
            <p:cNvPr id="69643" name="Text Box 11"/>
            <p:cNvSpPr txBox="1">
              <a:spLocks noChangeArrowheads="1"/>
            </p:cNvSpPr>
            <p:nvPr/>
          </p:nvSpPr>
          <p:spPr bwMode="auto">
            <a:xfrm>
              <a:off x="3534" y="672"/>
              <a:ext cx="16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multiplication</a:t>
              </a:r>
            </a:p>
          </p:txBody>
        </p:sp>
      </p:grp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685800" y="5094288"/>
            <a:ext cx="866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2430463" y="37623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1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3878263" y="4357688"/>
            <a:ext cx="2133600" cy="990600"/>
            <a:chOff x="2448" y="2400"/>
            <a:chExt cx="1344" cy="624"/>
          </a:xfrm>
        </p:grpSpPr>
        <p:sp>
          <p:nvSpPr>
            <p:cNvPr id="69656" name="Rectangle 24"/>
            <p:cNvSpPr>
              <a:spLocks noChangeArrowheads="1"/>
            </p:cNvSpPr>
            <p:nvPr/>
          </p:nvSpPr>
          <p:spPr bwMode="auto">
            <a:xfrm>
              <a:off x="2448" y="2400"/>
              <a:ext cx="960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3600" b="0" baseline="-25000">
                  <a:solidFill>
                    <a:srgbClr val="0033CC"/>
                  </a:solidFill>
                  <a:sym typeface="Symbol" pitchFamily="18" charset="2"/>
                </a:rPr>
                <a:t>2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9658" name="AutoShape 26"/>
            <p:cNvSpPr>
              <a:spLocks noChangeArrowheads="1"/>
            </p:cNvSpPr>
            <p:nvPr/>
          </p:nvSpPr>
          <p:spPr bwMode="auto">
            <a:xfrm>
              <a:off x="3456" y="2592"/>
              <a:ext cx="336" cy="288"/>
            </a:xfrm>
            <a:prstGeom prst="rightArrow">
              <a:avLst>
                <a:gd name="adj1" fmla="val 50000"/>
                <a:gd name="adj2" fmla="val 2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211263" y="4357688"/>
            <a:ext cx="2667000" cy="990600"/>
            <a:chOff x="768" y="2400"/>
            <a:chExt cx="1680" cy="624"/>
          </a:xfrm>
        </p:grpSpPr>
        <p:sp>
          <p:nvSpPr>
            <p:cNvPr id="69651" name="Rectangle 19"/>
            <p:cNvSpPr>
              <a:spLocks noChangeArrowheads="1"/>
            </p:cNvSpPr>
            <p:nvPr/>
          </p:nvSpPr>
          <p:spPr bwMode="auto">
            <a:xfrm>
              <a:off x="1104" y="2400"/>
              <a:ext cx="960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3600" b="0" baseline="-25000">
                  <a:solidFill>
                    <a:srgbClr val="0033CC"/>
                  </a:solidFill>
                  <a:sym typeface="Symbol" pitchFamily="18" charset="2"/>
                </a:rPr>
                <a:t>1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9652" name="AutoShape 20"/>
            <p:cNvSpPr>
              <a:spLocks noChangeArrowheads="1"/>
            </p:cNvSpPr>
            <p:nvPr/>
          </p:nvSpPr>
          <p:spPr bwMode="auto">
            <a:xfrm>
              <a:off x="2112" y="2592"/>
              <a:ext cx="336" cy="288"/>
            </a:xfrm>
            <a:prstGeom prst="rightArrow">
              <a:avLst>
                <a:gd name="adj1" fmla="val 50000"/>
                <a:gd name="adj2" fmla="val 2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AutoShape 27"/>
            <p:cNvSpPr>
              <a:spLocks noChangeArrowheads="1"/>
            </p:cNvSpPr>
            <p:nvPr/>
          </p:nvSpPr>
          <p:spPr bwMode="auto">
            <a:xfrm>
              <a:off x="768" y="2592"/>
              <a:ext cx="336" cy="288"/>
            </a:xfrm>
            <a:prstGeom prst="rightArrow">
              <a:avLst>
                <a:gd name="adj1" fmla="val 50000"/>
                <a:gd name="adj2" fmla="val 2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6011863" y="4357688"/>
            <a:ext cx="2133600" cy="990600"/>
            <a:chOff x="3792" y="2400"/>
            <a:chExt cx="1344" cy="624"/>
          </a:xfrm>
        </p:grpSpPr>
        <p:sp>
          <p:nvSpPr>
            <p:cNvPr id="69657" name="Rectangle 25"/>
            <p:cNvSpPr>
              <a:spLocks noChangeArrowheads="1"/>
            </p:cNvSpPr>
            <p:nvPr/>
          </p:nvSpPr>
          <p:spPr bwMode="auto">
            <a:xfrm>
              <a:off x="3792" y="2400"/>
              <a:ext cx="960" cy="62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altLang="zh-TW" sz="36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3600" b="0" baseline="-25000">
                  <a:solidFill>
                    <a:srgbClr val="0033CC"/>
                  </a:solidFill>
                  <a:sym typeface="Symbol" pitchFamily="18" charset="2"/>
                </a:rPr>
                <a:t>3</a:t>
              </a:r>
              <a:r>
                <a:rPr lang="en-US" altLang="zh-TW" sz="3600" b="0">
                  <a:solidFill>
                    <a:srgbClr val="0033CC"/>
                  </a:solidFill>
                </a:rPr>
                <a:t>(</a:t>
              </a:r>
              <a:r>
                <a:rPr lang="en-US" altLang="zh-TW" sz="3600" b="0" i="1">
                  <a:solidFill>
                    <a:srgbClr val="0033CC"/>
                  </a:solidFill>
                </a:rPr>
                <a:t>j</a:t>
              </a:r>
              <a:r>
                <a:rPr lang="en-US" altLang="zh-TW" sz="36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36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69660" name="AutoShape 28"/>
            <p:cNvSpPr>
              <a:spLocks noChangeArrowheads="1"/>
            </p:cNvSpPr>
            <p:nvPr/>
          </p:nvSpPr>
          <p:spPr bwMode="auto">
            <a:xfrm>
              <a:off x="4800" y="2592"/>
              <a:ext cx="336" cy="288"/>
            </a:xfrm>
            <a:prstGeom prst="rightArrow">
              <a:avLst>
                <a:gd name="adj1" fmla="val 50000"/>
                <a:gd name="adj2" fmla="val 29167"/>
              </a:avLst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  <a:effectLst>
              <a:prstShdw prst="shdw18" dist="17961" dir="13500000">
                <a:srgbClr val="FF0000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64" name="Text Box 32"/>
          <p:cNvSpPr txBox="1">
            <a:spLocks noChangeArrowheads="1"/>
          </p:cNvSpPr>
          <p:nvPr/>
        </p:nvSpPr>
        <p:spPr bwMode="auto">
          <a:xfrm>
            <a:off x="4411663" y="5562600"/>
            <a:ext cx="2598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1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2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69665" name="Text Box 33"/>
          <p:cNvSpPr txBox="1">
            <a:spLocks noChangeArrowheads="1"/>
          </p:cNvSpPr>
          <p:nvPr/>
        </p:nvSpPr>
        <p:spPr bwMode="auto">
          <a:xfrm>
            <a:off x="5715000" y="3733800"/>
            <a:ext cx="3284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F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1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2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  <a:r>
              <a:rPr lang="en-US" altLang="zh-TW" b="0" i="1">
                <a:solidFill>
                  <a:srgbClr val="0033CC"/>
                </a:solidFill>
                <a:sym typeface="Symbol" pitchFamily="18" charset="2"/>
              </a:rPr>
              <a:t>H</a:t>
            </a:r>
            <a:r>
              <a:rPr lang="en-US" altLang="zh-TW" b="0" baseline="-25000">
                <a:solidFill>
                  <a:srgbClr val="0033CC"/>
                </a:solidFill>
                <a:sym typeface="Symbol" pitchFamily="18" charset="2"/>
              </a:rPr>
              <a:t>3</a:t>
            </a:r>
            <a:r>
              <a:rPr lang="en-US" altLang="zh-TW" b="0">
                <a:solidFill>
                  <a:srgbClr val="0033CC"/>
                </a:solidFill>
              </a:rPr>
              <a:t>(</a:t>
            </a:r>
            <a:r>
              <a:rPr lang="en-US" altLang="zh-TW" b="0" i="1">
                <a:solidFill>
                  <a:srgbClr val="0033CC"/>
                </a:solidFill>
              </a:rPr>
              <a:t>j</a:t>
            </a:r>
            <a:r>
              <a:rPr lang="en-US" altLang="zh-TW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b="0">
                <a:solidFill>
                  <a:srgbClr val="0033CC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9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9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9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9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54" grpId="0" autoUpdateAnimBg="0"/>
      <p:bldP spid="69655" grpId="0" autoUpdateAnimBg="0"/>
      <p:bldP spid="69664" grpId="0" autoUpdateAnimBg="0"/>
      <p:bldP spid="69665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91136" name="Object 0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72706" name="Equation" r:id="rId3" imgW="1981080" imgH="228600" progId="Equation.3">
              <p:embed/>
            </p:oleObj>
          </a:graphicData>
        </a:graphic>
      </p:graphicFrame>
      <p:sp>
        <p:nvSpPr>
          <p:cNvPr id="72750" name="Text Box 46"/>
          <p:cNvSpPr txBox="1">
            <a:spLocks noChangeArrowheads="1"/>
          </p:cNvSpPr>
          <p:nvPr/>
        </p:nvSpPr>
        <p:spPr bwMode="auto">
          <a:xfrm>
            <a:off x="2209800" y="5867400"/>
            <a:ext cx="5073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>
                <a:solidFill>
                  <a:srgbClr val="0033CC"/>
                </a:solidFill>
              </a:rPr>
              <a:t>An Ideal Low-Pass Filter</a:t>
            </a:r>
          </a:p>
        </p:txBody>
      </p:sp>
      <p:grpSp>
        <p:nvGrpSpPr>
          <p:cNvPr id="2" name="Group 80"/>
          <p:cNvGrpSpPr>
            <a:grpSpLocks/>
          </p:cNvGrpSpPr>
          <p:nvPr/>
        </p:nvGrpSpPr>
        <p:grpSpPr bwMode="auto">
          <a:xfrm>
            <a:off x="381000" y="3643313"/>
            <a:ext cx="2362200" cy="1843087"/>
            <a:chOff x="240" y="2295"/>
            <a:chExt cx="1488" cy="1161"/>
          </a:xfrm>
        </p:grpSpPr>
        <p:sp>
          <p:nvSpPr>
            <p:cNvPr id="72770" name="Line 66"/>
            <p:cNvSpPr>
              <a:spLocks noChangeShapeType="1"/>
            </p:cNvSpPr>
            <p:nvPr/>
          </p:nvSpPr>
          <p:spPr bwMode="auto">
            <a:xfrm>
              <a:off x="240" y="3159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71" name="Line 67"/>
            <p:cNvSpPr>
              <a:spLocks noChangeShapeType="1"/>
            </p:cNvSpPr>
            <p:nvPr/>
          </p:nvSpPr>
          <p:spPr bwMode="auto">
            <a:xfrm>
              <a:off x="960" y="2391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72" name="Text Box 68"/>
            <p:cNvSpPr txBox="1">
              <a:spLocks noChangeArrowheads="1"/>
            </p:cNvSpPr>
            <p:nvPr/>
          </p:nvSpPr>
          <p:spPr bwMode="auto">
            <a:xfrm>
              <a:off x="988" y="31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72773" name="Rectangle 69"/>
            <p:cNvSpPr>
              <a:spLocks noChangeArrowheads="1"/>
            </p:cNvSpPr>
            <p:nvPr/>
          </p:nvSpPr>
          <p:spPr bwMode="auto">
            <a:xfrm>
              <a:off x="960" y="2295"/>
              <a:ext cx="66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i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2774" name="Rectangle 70"/>
            <p:cNvSpPr>
              <a:spLocks noChangeArrowheads="1"/>
            </p:cNvSpPr>
            <p:nvPr/>
          </p:nvSpPr>
          <p:spPr bwMode="auto">
            <a:xfrm>
              <a:off x="1458" y="3120"/>
              <a:ext cx="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endParaRPr lang="en-US" altLang="zh-TW" sz="2800" b="0" i="1" baseline="-25000">
                <a:solidFill>
                  <a:srgbClr val="0033CC"/>
                </a:solidFill>
                <a:sym typeface="Symbol" pitchFamily="18" charset="2"/>
              </a:endParaRPr>
            </a:p>
          </p:txBody>
        </p:sp>
        <p:sp>
          <p:nvSpPr>
            <p:cNvPr id="72775" name="Freeform 71"/>
            <p:cNvSpPr>
              <a:spLocks/>
            </p:cNvSpPr>
            <p:nvPr/>
          </p:nvSpPr>
          <p:spPr bwMode="auto">
            <a:xfrm>
              <a:off x="960" y="2775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76" name="Freeform 72"/>
            <p:cNvSpPr>
              <a:spLocks/>
            </p:cNvSpPr>
            <p:nvPr/>
          </p:nvSpPr>
          <p:spPr bwMode="auto">
            <a:xfrm flipH="1">
              <a:off x="288" y="2775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81"/>
          <p:cNvGrpSpPr>
            <a:grpSpLocks/>
          </p:cNvGrpSpPr>
          <p:nvPr/>
        </p:nvGrpSpPr>
        <p:grpSpPr bwMode="auto">
          <a:xfrm>
            <a:off x="6172200" y="3505200"/>
            <a:ext cx="2438400" cy="1843088"/>
            <a:chOff x="3888" y="2208"/>
            <a:chExt cx="1536" cy="1161"/>
          </a:xfrm>
        </p:grpSpPr>
        <p:sp>
          <p:nvSpPr>
            <p:cNvPr id="72758" name="Line 54"/>
            <p:cNvSpPr>
              <a:spLocks noChangeShapeType="1"/>
            </p:cNvSpPr>
            <p:nvPr/>
          </p:nvSpPr>
          <p:spPr bwMode="auto">
            <a:xfrm>
              <a:off x="3936" y="30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59" name="Line 55"/>
            <p:cNvSpPr>
              <a:spLocks noChangeShapeType="1"/>
            </p:cNvSpPr>
            <p:nvPr/>
          </p:nvSpPr>
          <p:spPr bwMode="auto">
            <a:xfrm>
              <a:off x="4656" y="2304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60" name="Text Box 56"/>
            <p:cNvSpPr txBox="1">
              <a:spLocks noChangeArrowheads="1"/>
            </p:cNvSpPr>
            <p:nvPr/>
          </p:nvSpPr>
          <p:spPr bwMode="auto">
            <a:xfrm>
              <a:off x="4684" y="308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72764" name="Rectangle 60"/>
            <p:cNvSpPr>
              <a:spLocks noChangeArrowheads="1"/>
            </p:cNvSpPr>
            <p:nvPr/>
          </p:nvSpPr>
          <p:spPr bwMode="auto">
            <a:xfrm>
              <a:off x="4656" y="2208"/>
              <a:ext cx="6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o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2765" name="Rectangle 61"/>
            <p:cNvSpPr>
              <a:spLocks noChangeArrowheads="1"/>
            </p:cNvSpPr>
            <p:nvPr/>
          </p:nvSpPr>
          <p:spPr bwMode="auto">
            <a:xfrm>
              <a:off x="5154" y="3033"/>
              <a:ext cx="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endParaRPr lang="en-US" altLang="zh-TW" sz="2800" b="0" i="1" baseline="-25000">
                <a:solidFill>
                  <a:srgbClr val="0033CC"/>
                </a:solidFill>
                <a:sym typeface="Symbol" pitchFamily="18" charset="2"/>
              </a:endParaRPr>
            </a:p>
          </p:txBody>
        </p:sp>
        <p:sp>
          <p:nvSpPr>
            <p:cNvPr id="72768" name="Freeform 64"/>
            <p:cNvSpPr>
              <a:spLocks/>
            </p:cNvSpPr>
            <p:nvPr/>
          </p:nvSpPr>
          <p:spPr bwMode="auto">
            <a:xfrm>
              <a:off x="4656" y="2688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69" name="Freeform 65"/>
            <p:cNvSpPr>
              <a:spLocks/>
            </p:cNvSpPr>
            <p:nvPr/>
          </p:nvSpPr>
          <p:spPr bwMode="auto">
            <a:xfrm flipH="1">
              <a:off x="3984" y="2688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77" name="Rectangle 73"/>
            <p:cNvSpPr>
              <a:spLocks noChangeArrowheads="1"/>
            </p:cNvSpPr>
            <p:nvPr/>
          </p:nvSpPr>
          <p:spPr bwMode="auto">
            <a:xfrm>
              <a:off x="3888" y="2496"/>
              <a:ext cx="480" cy="5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78" name="Rectangle 74"/>
            <p:cNvSpPr>
              <a:spLocks noChangeArrowheads="1"/>
            </p:cNvSpPr>
            <p:nvPr/>
          </p:nvSpPr>
          <p:spPr bwMode="auto">
            <a:xfrm>
              <a:off x="4944" y="2496"/>
              <a:ext cx="480" cy="57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" name="Group 75"/>
            <p:cNvGrpSpPr>
              <a:grpSpLocks/>
            </p:cNvGrpSpPr>
            <p:nvPr/>
          </p:nvGrpSpPr>
          <p:grpSpPr bwMode="auto">
            <a:xfrm>
              <a:off x="4080" y="2736"/>
              <a:ext cx="1152" cy="336"/>
              <a:chOff x="912" y="3696"/>
              <a:chExt cx="1152" cy="336"/>
            </a:xfrm>
          </p:grpSpPr>
          <p:sp>
            <p:nvSpPr>
              <p:cNvPr id="72780" name="Freeform 76"/>
              <p:cNvSpPr>
                <a:spLocks/>
              </p:cNvSpPr>
              <p:nvPr/>
            </p:nvSpPr>
            <p:spPr bwMode="auto">
              <a:xfrm>
                <a:off x="912" y="3696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81" name="Freeform 77"/>
              <p:cNvSpPr>
                <a:spLocks/>
              </p:cNvSpPr>
              <p:nvPr/>
            </p:nvSpPr>
            <p:spPr bwMode="auto">
              <a:xfrm flipH="1">
                <a:off x="1488" y="3696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5" name="Group 79"/>
          <p:cNvGrpSpPr>
            <a:grpSpLocks/>
          </p:cNvGrpSpPr>
          <p:nvPr/>
        </p:nvGrpSpPr>
        <p:grpSpPr bwMode="auto">
          <a:xfrm>
            <a:off x="2743200" y="3505200"/>
            <a:ext cx="3733800" cy="1981200"/>
            <a:chOff x="1536" y="2208"/>
            <a:chExt cx="2352" cy="1248"/>
          </a:xfrm>
        </p:grpSpPr>
        <p:sp>
          <p:nvSpPr>
            <p:cNvPr id="72735" name="AutoShape 31"/>
            <p:cNvSpPr>
              <a:spLocks noChangeArrowheads="1"/>
            </p:cNvSpPr>
            <p:nvPr/>
          </p:nvSpPr>
          <p:spPr bwMode="auto">
            <a:xfrm>
              <a:off x="3504" y="2764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6" name="AutoShape 32"/>
            <p:cNvSpPr>
              <a:spLocks noChangeArrowheads="1"/>
            </p:cNvSpPr>
            <p:nvPr/>
          </p:nvSpPr>
          <p:spPr bwMode="auto">
            <a:xfrm>
              <a:off x="1536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34" name="Rectangle 30"/>
            <p:cNvSpPr>
              <a:spLocks noChangeArrowheads="1"/>
            </p:cNvSpPr>
            <p:nvPr/>
          </p:nvSpPr>
          <p:spPr bwMode="auto">
            <a:xfrm>
              <a:off x="1920" y="2208"/>
              <a:ext cx="1536" cy="1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zh-TW" sz="3600" b="0"/>
            </a:p>
            <a:p>
              <a:pPr algn="ctr"/>
              <a:endParaRPr lang="en-US" altLang="zh-TW" sz="3600" b="0"/>
            </a:p>
          </p:txBody>
        </p:sp>
        <p:sp>
          <p:nvSpPr>
            <p:cNvPr id="72737" name="Line 33"/>
            <p:cNvSpPr>
              <a:spLocks noChangeShapeType="1"/>
            </p:cNvSpPr>
            <p:nvPr/>
          </p:nvSpPr>
          <p:spPr bwMode="auto">
            <a:xfrm>
              <a:off x="201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39" name="Line 35"/>
            <p:cNvSpPr>
              <a:spLocks noChangeShapeType="1"/>
            </p:cNvSpPr>
            <p:nvPr/>
          </p:nvSpPr>
          <p:spPr bwMode="auto">
            <a:xfrm>
              <a:off x="2688" y="2304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2740" name="Text Box 36"/>
            <p:cNvSpPr txBox="1">
              <a:spLocks noChangeArrowheads="1"/>
            </p:cNvSpPr>
            <p:nvPr/>
          </p:nvSpPr>
          <p:spPr bwMode="auto">
            <a:xfrm>
              <a:off x="2668" y="308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grpSp>
          <p:nvGrpSpPr>
            <p:cNvPr id="6" name="Group 42"/>
            <p:cNvGrpSpPr>
              <a:grpSpLocks/>
            </p:cNvGrpSpPr>
            <p:nvPr/>
          </p:nvGrpSpPr>
          <p:grpSpPr bwMode="auto">
            <a:xfrm>
              <a:off x="2112" y="2784"/>
              <a:ext cx="1152" cy="336"/>
              <a:chOff x="912" y="3696"/>
              <a:chExt cx="1152" cy="336"/>
            </a:xfrm>
          </p:grpSpPr>
          <p:sp>
            <p:nvSpPr>
              <p:cNvPr id="72744" name="Freeform 40"/>
              <p:cNvSpPr>
                <a:spLocks/>
              </p:cNvSpPr>
              <p:nvPr/>
            </p:nvSpPr>
            <p:spPr bwMode="auto">
              <a:xfrm>
                <a:off x="912" y="3696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2745" name="Freeform 41"/>
              <p:cNvSpPr>
                <a:spLocks/>
              </p:cNvSpPr>
              <p:nvPr/>
            </p:nvSpPr>
            <p:spPr bwMode="auto">
              <a:xfrm flipH="1">
                <a:off x="1488" y="3696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2747" name="Rectangle 43"/>
            <p:cNvSpPr>
              <a:spLocks noChangeArrowheads="1"/>
            </p:cNvSpPr>
            <p:nvPr/>
          </p:nvSpPr>
          <p:spPr bwMode="auto">
            <a:xfrm>
              <a:off x="2716" y="2265"/>
              <a:ext cx="6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2748" name="Rectangle 44"/>
            <p:cNvSpPr>
              <a:spLocks noChangeArrowheads="1"/>
            </p:cNvSpPr>
            <p:nvPr/>
          </p:nvSpPr>
          <p:spPr bwMode="auto">
            <a:xfrm>
              <a:off x="2880" y="3033"/>
              <a:ext cx="34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72749" name="Rectangle 45"/>
            <p:cNvSpPr>
              <a:spLocks noChangeArrowheads="1"/>
            </p:cNvSpPr>
            <p:nvPr/>
          </p:nvSpPr>
          <p:spPr bwMode="auto">
            <a:xfrm>
              <a:off x="2112" y="3033"/>
              <a:ext cx="4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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72782" name="Text Box 78"/>
            <p:cNvSpPr txBox="1">
              <a:spLocks noChangeArrowheads="1"/>
            </p:cNvSpPr>
            <p:nvPr/>
          </p:nvSpPr>
          <p:spPr bwMode="auto">
            <a:xfrm>
              <a:off x="2540" y="257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b="0"/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50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73733" name="Object 5"/>
          <p:cNvGraphicFramePr>
            <a:graphicFrameLocks noChangeAspect="1"/>
          </p:cNvGraphicFramePr>
          <p:nvPr/>
        </p:nvGraphicFramePr>
        <p:xfrm>
          <a:off x="1371600" y="2362200"/>
          <a:ext cx="5868988" cy="679450"/>
        </p:xfrm>
        <a:graphic>
          <a:graphicData uri="http://schemas.openxmlformats.org/presentationml/2006/ole">
            <p:oleObj spid="_x0000_s73730" name="Equation" r:id="rId3" imgW="1981080" imgH="228600" progId="Equation.3">
              <p:embed/>
            </p:oleObj>
          </a:graphicData>
        </a:graphic>
      </p:graphicFrame>
      <p:sp>
        <p:nvSpPr>
          <p:cNvPr id="73734" name="Text Box 6"/>
          <p:cNvSpPr txBox="1">
            <a:spLocks noChangeArrowheads="1"/>
          </p:cNvSpPr>
          <p:nvPr/>
        </p:nvSpPr>
        <p:spPr bwMode="auto">
          <a:xfrm>
            <a:off x="2209800" y="5867400"/>
            <a:ext cx="517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600">
                <a:solidFill>
                  <a:srgbClr val="0033CC"/>
                </a:solidFill>
              </a:rPr>
              <a:t>An Ideal High-Pass Filter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" y="3643313"/>
            <a:ext cx="2362200" cy="1843087"/>
            <a:chOff x="240" y="2295"/>
            <a:chExt cx="1488" cy="1161"/>
          </a:xfrm>
        </p:grpSpPr>
        <p:sp>
          <p:nvSpPr>
            <p:cNvPr id="73736" name="Line 8"/>
            <p:cNvSpPr>
              <a:spLocks noChangeShapeType="1"/>
            </p:cNvSpPr>
            <p:nvPr/>
          </p:nvSpPr>
          <p:spPr bwMode="auto">
            <a:xfrm>
              <a:off x="240" y="3159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37" name="Line 9"/>
            <p:cNvSpPr>
              <a:spLocks noChangeShapeType="1"/>
            </p:cNvSpPr>
            <p:nvPr/>
          </p:nvSpPr>
          <p:spPr bwMode="auto">
            <a:xfrm>
              <a:off x="960" y="2391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38" name="Text Box 10"/>
            <p:cNvSpPr txBox="1">
              <a:spLocks noChangeArrowheads="1"/>
            </p:cNvSpPr>
            <p:nvPr/>
          </p:nvSpPr>
          <p:spPr bwMode="auto">
            <a:xfrm>
              <a:off x="988" y="316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73739" name="Rectangle 11"/>
            <p:cNvSpPr>
              <a:spLocks noChangeArrowheads="1"/>
            </p:cNvSpPr>
            <p:nvPr/>
          </p:nvSpPr>
          <p:spPr bwMode="auto">
            <a:xfrm>
              <a:off x="960" y="2295"/>
              <a:ext cx="66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i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3740" name="Rectangle 12"/>
            <p:cNvSpPr>
              <a:spLocks noChangeArrowheads="1"/>
            </p:cNvSpPr>
            <p:nvPr/>
          </p:nvSpPr>
          <p:spPr bwMode="auto">
            <a:xfrm>
              <a:off x="1458" y="3120"/>
              <a:ext cx="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endParaRPr lang="en-US" altLang="zh-TW" sz="2800" b="0" i="1" baseline="-25000">
                <a:solidFill>
                  <a:srgbClr val="0033CC"/>
                </a:solidFill>
                <a:sym typeface="Symbol" pitchFamily="18" charset="2"/>
              </a:endParaRPr>
            </a:p>
          </p:txBody>
        </p:sp>
        <p:sp>
          <p:nvSpPr>
            <p:cNvPr id="73741" name="Freeform 13"/>
            <p:cNvSpPr>
              <a:spLocks/>
            </p:cNvSpPr>
            <p:nvPr/>
          </p:nvSpPr>
          <p:spPr bwMode="auto">
            <a:xfrm>
              <a:off x="960" y="2775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42" name="Freeform 14"/>
            <p:cNvSpPr>
              <a:spLocks/>
            </p:cNvSpPr>
            <p:nvPr/>
          </p:nvSpPr>
          <p:spPr bwMode="auto">
            <a:xfrm flipH="1">
              <a:off x="288" y="2775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" name="Group 48"/>
          <p:cNvGrpSpPr>
            <a:grpSpLocks/>
          </p:cNvGrpSpPr>
          <p:nvPr/>
        </p:nvGrpSpPr>
        <p:grpSpPr bwMode="auto">
          <a:xfrm>
            <a:off x="2743200" y="3505200"/>
            <a:ext cx="3733800" cy="1981200"/>
            <a:chOff x="1728" y="2208"/>
            <a:chExt cx="2352" cy="1248"/>
          </a:xfrm>
        </p:grpSpPr>
        <p:sp>
          <p:nvSpPr>
            <p:cNvPr id="73757" name="AutoShape 29"/>
            <p:cNvSpPr>
              <a:spLocks noChangeArrowheads="1"/>
            </p:cNvSpPr>
            <p:nvPr/>
          </p:nvSpPr>
          <p:spPr bwMode="auto">
            <a:xfrm>
              <a:off x="3696" y="2764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8" name="AutoShape 30"/>
            <p:cNvSpPr>
              <a:spLocks noChangeArrowheads="1"/>
            </p:cNvSpPr>
            <p:nvPr/>
          </p:nvSpPr>
          <p:spPr bwMode="auto">
            <a:xfrm>
              <a:off x="1728" y="2736"/>
              <a:ext cx="384" cy="240"/>
            </a:xfrm>
            <a:prstGeom prst="rightArrow">
              <a:avLst>
                <a:gd name="adj1" fmla="val 50000"/>
                <a:gd name="adj2" fmla="val 4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9" name="Rectangle 31"/>
            <p:cNvSpPr>
              <a:spLocks noChangeArrowheads="1"/>
            </p:cNvSpPr>
            <p:nvPr/>
          </p:nvSpPr>
          <p:spPr bwMode="auto">
            <a:xfrm>
              <a:off x="2112" y="2208"/>
              <a:ext cx="1536" cy="124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n-US" altLang="zh-TW" sz="3600" b="0"/>
            </a:p>
            <a:p>
              <a:pPr algn="ctr"/>
              <a:endParaRPr lang="en-US" altLang="zh-TW" sz="3600" b="0"/>
            </a:p>
          </p:txBody>
        </p:sp>
        <p:sp>
          <p:nvSpPr>
            <p:cNvPr id="73760" name="Line 32"/>
            <p:cNvSpPr>
              <a:spLocks noChangeShapeType="1"/>
            </p:cNvSpPr>
            <p:nvPr/>
          </p:nvSpPr>
          <p:spPr bwMode="auto">
            <a:xfrm>
              <a:off x="2208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61" name="Line 33"/>
            <p:cNvSpPr>
              <a:spLocks noChangeShapeType="1"/>
            </p:cNvSpPr>
            <p:nvPr/>
          </p:nvSpPr>
          <p:spPr bwMode="auto">
            <a:xfrm>
              <a:off x="2880" y="2304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62" name="Text Box 34"/>
            <p:cNvSpPr txBox="1">
              <a:spLocks noChangeArrowheads="1"/>
            </p:cNvSpPr>
            <p:nvPr/>
          </p:nvSpPr>
          <p:spPr bwMode="auto">
            <a:xfrm>
              <a:off x="2860" y="308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grpSp>
          <p:nvGrpSpPr>
            <p:cNvPr id="4" name="Group 42"/>
            <p:cNvGrpSpPr>
              <a:grpSpLocks/>
            </p:cNvGrpSpPr>
            <p:nvPr/>
          </p:nvGrpSpPr>
          <p:grpSpPr bwMode="auto">
            <a:xfrm>
              <a:off x="2304" y="2784"/>
              <a:ext cx="1152" cy="336"/>
              <a:chOff x="2304" y="2784"/>
              <a:chExt cx="1152" cy="336"/>
            </a:xfrm>
          </p:grpSpPr>
          <p:sp>
            <p:nvSpPr>
              <p:cNvPr id="73764" name="Freeform 36"/>
              <p:cNvSpPr>
                <a:spLocks/>
              </p:cNvSpPr>
              <p:nvPr/>
            </p:nvSpPr>
            <p:spPr bwMode="auto">
              <a:xfrm flipH="1">
                <a:off x="2304" y="2784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765" name="Freeform 37"/>
              <p:cNvSpPr>
                <a:spLocks/>
              </p:cNvSpPr>
              <p:nvPr/>
            </p:nvSpPr>
            <p:spPr bwMode="auto">
              <a:xfrm>
                <a:off x="2880" y="2784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3766" name="Rectangle 38"/>
            <p:cNvSpPr>
              <a:spLocks noChangeArrowheads="1"/>
            </p:cNvSpPr>
            <p:nvPr/>
          </p:nvSpPr>
          <p:spPr bwMode="auto">
            <a:xfrm>
              <a:off x="2908" y="2265"/>
              <a:ext cx="6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H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3767" name="Rectangle 39"/>
            <p:cNvSpPr>
              <a:spLocks noChangeArrowheads="1"/>
            </p:cNvSpPr>
            <p:nvPr/>
          </p:nvSpPr>
          <p:spPr bwMode="auto">
            <a:xfrm>
              <a:off x="3072" y="3033"/>
              <a:ext cx="34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73768" name="Rectangle 40"/>
            <p:cNvSpPr>
              <a:spLocks noChangeArrowheads="1"/>
            </p:cNvSpPr>
            <p:nvPr/>
          </p:nvSpPr>
          <p:spPr bwMode="auto">
            <a:xfrm>
              <a:off x="2304" y="3033"/>
              <a:ext cx="46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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p</a:t>
              </a:r>
            </a:p>
          </p:txBody>
        </p:sp>
        <p:sp>
          <p:nvSpPr>
            <p:cNvPr id="73769" name="Text Box 41"/>
            <p:cNvSpPr txBox="1">
              <a:spLocks noChangeArrowheads="1"/>
            </p:cNvSpPr>
            <p:nvPr/>
          </p:nvSpPr>
          <p:spPr bwMode="auto">
            <a:xfrm>
              <a:off x="2732" y="2575"/>
              <a:ext cx="19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000" b="0"/>
                <a:t>1</a:t>
              </a:r>
            </a:p>
          </p:txBody>
        </p:sp>
      </p:grp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6248400" y="3505200"/>
            <a:ext cx="2362200" cy="1843088"/>
            <a:chOff x="3936" y="2208"/>
            <a:chExt cx="1488" cy="1161"/>
          </a:xfrm>
        </p:grpSpPr>
        <p:sp>
          <p:nvSpPr>
            <p:cNvPr id="73744" name="Line 16"/>
            <p:cNvSpPr>
              <a:spLocks noChangeShapeType="1"/>
            </p:cNvSpPr>
            <p:nvPr/>
          </p:nvSpPr>
          <p:spPr bwMode="auto">
            <a:xfrm>
              <a:off x="3936" y="30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46" name="Text Box 18"/>
            <p:cNvSpPr txBox="1">
              <a:spLocks noChangeArrowheads="1"/>
            </p:cNvSpPr>
            <p:nvPr/>
          </p:nvSpPr>
          <p:spPr bwMode="auto">
            <a:xfrm>
              <a:off x="4684" y="308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b="0"/>
                <a:t>0</a:t>
              </a:r>
            </a:p>
          </p:txBody>
        </p:sp>
        <p:sp>
          <p:nvSpPr>
            <p:cNvPr id="73747" name="Rectangle 19"/>
            <p:cNvSpPr>
              <a:spLocks noChangeArrowheads="1"/>
            </p:cNvSpPr>
            <p:nvPr/>
          </p:nvSpPr>
          <p:spPr bwMode="auto">
            <a:xfrm>
              <a:off x="4656" y="2208"/>
              <a:ext cx="69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 i="1">
                  <a:solidFill>
                    <a:srgbClr val="0033CC"/>
                  </a:solidFill>
                  <a:sym typeface="Symbol" pitchFamily="18" charset="2"/>
                </a:rPr>
                <a:t>F</a:t>
              </a:r>
              <a:r>
                <a:rPr lang="en-US" altLang="zh-TW" sz="2800" b="0" i="1" baseline="-25000">
                  <a:solidFill>
                    <a:srgbClr val="0033CC"/>
                  </a:solidFill>
                  <a:sym typeface="Symbol" pitchFamily="18" charset="2"/>
                </a:rPr>
                <a:t>o</a:t>
              </a:r>
              <a:r>
                <a:rPr lang="en-US" altLang="zh-TW" sz="2800" b="0">
                  <a:solidFill>
                    <a:srgbClr val="0033CC"/>
                  </a:solidFill>
                </a:rPr>
                <a:t>(</a:t>
              </a:r>
              <a:r>
                <a:rPr lang="en-US" altLang="zh-TW" sz="2800" b="0" i="1">
                  <a:solidFill>
                    <a:srgbClr val="0033CC"/>
                  </a:solidFill>
                </a:rPr>
                <a:t>j</a:t>
              </a:r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r>
                <a:rPr lang="en-US" altLang="zh-TW" sz="2800" b="0">
                  <a:solidFill>
                    <a:srgbClr val="0033CC"/>
                  </a:solidFill>
                </a:rPr>
                <a:t>)</a:t>
              </a:r>
            </a:p>
          </p:txBody>
        </p:sp>
        <p:sp>
          <p:nvSpPr>
            <p:cNvPr id="73748" name="Rectangle 20"/>
            <p:cNvSpPr>
              <a:spLocks noChangeArrowheads="1"/>
            </p:cNvSpPr>
            <p:nvPr/>
          </p:nvSpPr>
          <p:spPr bwMode="auto">
            <a:xfrm>
              <a:off x="5154" y="3033"/>
              <a:ext cx="27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2800" b="0">
                  <a:solidFill>
                    <a:srgbClr val="0033CC"/>
                  </a:solidFill>
                  <a:sym typeface="Symbol" pitchFamily="18" charset="2"/>
                </a:rPr>
                <a:t></a:t>
              </a:r>
              <a:endParaRPr lang="en-US" altLang="zh-TW" sz="2800" b="0" i="1" baseline="-25000">
                <a:solidFill>
                  <a:srgbClr val="0033CC"/>
                </a:solidFill>
                <a:sym typeface="Symbol" pitchFamily="18" charset="2"/>
              </a:endParaRPr>
            </a:p>
          </p:txBody>
        </p:sp>
        <p:sp>
          <p:nvSpPr>
            <p:cNvPr id="73749" name="Freeform 21"/>
            <p:cNvSpPr>
              <a:spLocks/>
            </p:cNvSpPr>
            <p:nvPr/>
          </p:nvSpPr>
          <p:spPr bwMode="auto">
            <a:xfrm>
              <a:off x="4656" y="2688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50" name="Freeform 22"/>
            <p:cNvSpPr>
              <a:spLocks/>
            </p:cNvSpPr>
            <p:nvPr/>
          </p:nvSpPr>
          <p:spPr bwMode="auto">
            <a:xfrm flipH="1">
              <a:off x="3984" y="2688"/>
              <a:ext cx="672" cy="38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2" y="48"/>
                </a:cxn>
                <a:cxn ang="0">
                  <a:pos x="288" y="240"/>
                </a:cxn>
                <a:cxn ang="0">
                  <a:pos x="480" y="192"/>
                </a:cxn>
                <a:cxn ang="0">
                  <a:pos x="528" y="336"/>
                </a:cxn>
                <a:cxn ang="0">
                  <a:pos x="672" y="384"/>
                </a:cxn>
              </a:cxnLst>
              <a:rect l="0" t="0" r="r" b="b"/>
              <a:pathLst>
                <a:path w="672" h="384">
                  <a:moveTo>
                    <a:pt x="0" y="0"/>
                  </a:moveTo>
                  <a:cubicBezTo>
                    <a:pt x="72" y="4"/>
                    <a:pt x="144" y="8"/>
                    <a:pt x="192" y="48"/>
                  </a:cubicBezTo>
                  <a:cubicBezTo>
                    <a:pt x="240" y="88"/>
                    <a:pt x="240" y="216"/>
                    <a:pt x="288" y="240"/>
                  </a:cubicBezTo>
                  <a:cubicBezTo>
                    <a:pt x="336" y="264"/>
                    <a:pt x="440" y="176"/>
                    <a:pt x="480" y="192"/>
                  </a:cubicBezTo>
                  <a:cubicBezTo>
                    <a:pt x="520" y="208"/>
                    <a:pt x="496" y="304"/>
                    <a:pt x="528" y="336"/>
                  </a:cubicBezTo>
                  <a:cubicBezTo>
                    <a:pt x="560" y="368"/>
                    <a:pt x="616" y="376"/>
                    <a:pt x="672" y="38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3751" name="Rectangle 23"/>
            <p:cNvSpPr>
              <a:spLocks noChangeArrowheads="1"/>
            </p:cNvSpPr>
            <p:nvPr/>
          </p:nvSpPr>
          <p:spPr bwMode="auto">
            <a:xfrm>
              <a:off x="4368" y="2592"/>
              <a:ext cx="576" cy="48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4080" y="2736"/>
              <a:ext cx="1152" cy="336"/>
              <a:chOff x="2304" y="2784"/>
              <a:chExt cx="1152" cy="336"/>
            </a:xfrm>
          </p:grpSpPr>
          <p:sp>
            <p:nvSpPr>
              <p:cNvPr id="73773" name="Freeform 45"/>
              <p:cNvSpPr>
                <a:spLocks/>
              </p:cNvSpPr>
              <p:nvPr/>
            </p:nvSpPr>
            <p:spPr bwMode="auto">
              <a:xfrm flipH="1">
                <a:off x="2304" y="2784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3774" name="Freeform 46"/>
              <p:cNvSpPr>
                <a:spLocks/>
              </p:cNvSpPr>
              <p:nvPr/>
            </p:nvSpPr>
            <p:spPr bwMode="auto">
              <a:xfrm>
                <a:off x="2880" y="2784"/>
                <a:ext cx="576" cy="336"/>
              </a:xfrm>
              <a:custGeom>
                <a:avLst/>
                <a:gdLst/>
                <a:ahLst/>
                <a:cxnLst>
                  <a:cxn ang="0">
                    <a:pos x="0" y="336"/>
                  </a:cxn>
                  <a:cxn ang="0">
                    <a:pos x="288" y="336"/>
                  </a:cxn>
                  <a:cxn ang="0">
                    <a:pos x="288" y="0"/>
                  </a:cxn>
                  <a:cxn ang="0">
                    <a:pos x="576" y="0"/>
                  </a:cxn>
                </a:cxnLst>
                <a:rect l="0" t="0" r="r" b="b"/>
                <a:pathLst>
                  <a:path w="576" h="336">
                    <a:moveTo>
                      <a:pt x="0" y="336"/>
                    </a:moveTo>
                    <a:lnTo>
                      <a:pt x="288" y="336"/>
                    </a:lnTo>
                    <a:lnTo>
                      <a:pt x="288" y="0"/>
                    </a:lnTo>
                    <a:lnTo>
                      <a:pt x="57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ysDot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3745" name="Line 17"/>
            <p:cNvSpPr>
              <a:spLocks noChangeShapeType="1"/>
            </p:cNvSpPr>
            <p:nvPr/>
          </p:nvSpPr>
          <p:spPr bwMode="auto">
            <a:xfrm>
              <a:off x="4656" y="2304"/>
              <a:ext cx="0" cy="87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2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aphicFrame>
        <p:nvGraphicFramePr>
          <p:cNvPr id="92160" name="Object 0"/>
          <p:cNvGraphicFramePr>
            <a:graphicFrameLocks noChangeAspect="1"/>
          </p:cNvGraphicFramePr>
          <p:nvPr/>
        </p:nvGraphicFramePr>
        <p:xfrm>
          <a:off x="844550" y="3886200"/>
          <a:ext cx="6470650" cy="1169988"/>
        </p:xfrm>
        <a:graphic>
          <a:graphicData uri="http://schemas.openxmlformats.org/presentationml/2006/ole">
            <p:oleObj spid="_x0000_s74754" name="Equation" r:id="rId3" imgW="2184120" imgH="393480" progId="Equation.3">
              <p:embed/>
            </p:oleObj>
          </a:graphicData>
        </a:graphic>
      </p:graphicFrame>
      <p:graphicFrame>
        <p:nvGraphicFramePr>
          <p:cNvPr id="92161" name="Object 1"/>
          <p:cNvGraphicFramePr>
            <a:graphicFrameLocks noChangeAspect="1"/>
          </p:cNvGraphicFramePr>
          <p:nvPr/>
        </p:nvGraphicFramePr>
        <p:xfrm>
          <a:off x="863600" y="2514600"/>
          <a:ext cx="7975600" cy="1169988"/>
        </p:xfrm>
        <a:graphic>
          <a:graphicData uri="http://schemas.openxmlformats.org/presentationml/2006/ole">
            <p:oleObj spid="_x0000_s74755" name="Equation" r:id="rId4" imgW="2692080" imgH="393480" progId="Equation.3">
              <p:embed/>
            </p:oleObj>
          </a:graphicData>
        </a:graphic>
      </p:graphicFrame>
      <p:sp>
        <p:nvSpPr>
          <p:cNvPr id="70670" name="Text Box 14"/>
          <p:cNvSpPr txBox="1">
            <a:spLocks noChangeArrowheads="1"/>
          </p:cNvSpPr>
          <p:nvPr/>
        </p:nvSpPr>
        <p:spPr bwMode="auto">
          <a:xfrm rot="-148084">
            <a:off x="1600200" y="5445125"/>
            <a:ext cx="5932488" cy="1108075"/>
          </a:xfrm>
          <a:prstGeom prst="rect">
            <a:avLst/>
          </a:prstGeom>
          <a:solidFill>
            <a:srgbClr val="0033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r>
              <a:rPr lang="en-US" altLang="zh-TW" sz="6600">
                <a:solidFill>
                  <a:schemeClr val="bg1"/>
                </a:solidFill>
                <a:latin typeface="Monotype Corsiva" pitchFamily="66" charset="0"/>
              </a:rPr>
              <a:t>Prove by yourselves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0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800"/>
              <a:t>Properties of Convolution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44550" y="2514600"/>
            <a:ext cx="7994650" cy="4038600"/>
            <a:chOff x="532" y="1584"/>
            <a:chExt cx="5036" cy="2544"/>
          </a:xfrm>
        </p:grpSpPr>
        <p:graphicFrame>
          <p:nvGraphicFramePr>
            <p:cNvPr id="71685" name="Object 5"/>
            <p:cNvGraphicFramePr>
              <a:graphicFrameLocks noChangeAspect="1"/>
            </p:cNvGraphicFramePr>
            <p:nvPr/>
          </p:nvGraphicFramePr>
          <p:xfrm>
            <a:off x="532" y="2448"/>
            <a:ext cx="4076" cy="737"/>
          </p:xfrm>
          <a:graphic>
            <a:graphicData uri="http://schemas.openxmlformats.org/presentationml/2006/ole">
              <p:oleObj spid="_x0000_s75778" name="Equation" r:id="rId3" imgW="2184120" imgH="393480" progId="Equation.3">
                <p:embed/>
              </p:oleObj>
            </a:graphicData>
          </a:graphic>
        </p:graphicFrame>
        <p:graphicFrame>
          <p:nvGraphicFramePr>
            <p:cNvPr id="71686" name="Object 6"/>
            <p:cNvGraphicFramePr>
              <a:graphicFrameLocks noChangeAspect="1"/>
            </p:cNvGraphicFramePr>
            <p:nvPr/>
          </p:nvGraphicFramePr>
          <p:xfrm>
            <a:off x="544" y="1584"/>
            <a:ext cx="5024" cy="737"/>
          </p:xfrm>
          <a:graphic>
            <a:graphicData uri="http://schemas.openxmlformats.org/presentationml/2006/ole">
              <p:oleObj spid="_x0000_s75779" name="Equation" r:id="rId4" imgW="2692080" imgH="393480" progId="Equation.3">
                <p:embed/>
              </p:oleObj>
            </a:graphicData>
          </a:graphic>
        </p:graphicFrame>
        <p:sp>
          <p:nvSpPr>
            <p:cNvPr id="71687" name="Text Box 7"/>
            <p:cNvSpPr txBox="1">
              <a:spLocks noChangeArrowheads="1"/>
            </p:cNvSpPr>
            <p:nvPr/>
          </p:nvSpPr>
          <p:spPr bwMode="auto">
            <a:xfrm rot="-148084">
              <a:off x="1008" y="3430"/>
              <a:ext cx="3737" cy="698"/>
            </a:xfrm>
            <a:prstGeom prst="rect">
              <a:avLst/>
            </a:prstGeom>
            <a:solidFill>
              <a:srgbClr val="0033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r>
                <a:rPr lang="en-US" altLang="zh-TW" sz="6600">
                  <a:solidFill>
                    <a:schemeClr val="bg1"/>
                  </a:solidFill>
                  <a:latin typeface="Monotype Corsiva" pitchFamily="66" charset="0"/>
                </a:rPr>
                <a:t>Prove by yourselves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09600" y="228600"/>
            <a:ext cx="7924800" cy="1600200"/>
            <a:chOff x="576" y="144"/>
            <a:chExt cx="4992" cy="1008"/>
          </a:xfrm>
        </p:grpSpPr>
        <p:sp>
          <p:nvSpPr>
            <p:cNvPr id="71690" name="Rectangle 10"/>
            <p:cNvSpPr>
              <a:spLocks noChangeArrowheads="1"/>
            </p:cNvSpPr>
            <p:nvPr/>
          </p:nvSpPr>
          <p:spPr bwMode="auto">
            <a:xfrm>
              <a:off x="576" y="144"/>
              <a:ext cx="4992" cy="10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Text Box 11"/>
            <p:cNvSpPr txBox="1">
              <a:spLocks noChangeArrowheads="1"/>
            </p:cNvSpPr>
            <p:nvPr/>
          </p:nvSpPr>
          <p:spPr bwMode="auto">
            <a:xfrm>
              <a:off x="816" y="178"/>
              <a:ext cx="16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Time Domain</a:t>
              </a:r>
            </a:p>
          </p:txBody>
        </p:sp>
        <p:sp>
          <p:nvSpPr>
            <p:cNvPr id="71692" name="Text Box 12"/>
            <p:cNvSpPr txBox="1">
              <a:spLocks noChangeArrowheads="1"/>
            </p:cNvSpPr>
            <p:nvPr/>
          </p:nvSpPr>
          <p:spPr bwMode="auto">
            <a:xfrm>
              <a:off x="3264" y="178"/>
              <a:ext cx="22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0033CC"/>
                  </a:solidFill>
                </a:rPr>
                <a:t>Frequency Domain</a:t>
              </a:r>
            </a:p>
          </p:txBody>
        </p:sp>
        <p:sp>
          <p:nvSpPr>
            <p:cNvPr id="71693" name="Text Box 13"/>
            <p:cNvSpPr txBox="1">
              <a:spLocks noChangeArrowheads="1"/>
            </p:cNvSpPr>
            <p:nvPr/>
          </p:nvSpPr>
          <p:spPr bwMode="auto">
            <a:xfrm>
              <a:off x="909" y="672"/>
              <a:ext cx="165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multiplication</a:t>
              </a:r>
            </a:p>
          </p:txBody>
        </p:sp>
        <p:sp>
          <p:nvSpPr>
            <p:cNvPr id="71694" name="Text Box 14"/>
            <p:cNvSpPr txBox="1">
              <a:spLocks noChangeArrowheads="1"/>
            </p:cNvSpPr>
            <p:nvPr/>
          </p:nvSpPr>
          <p:spPr bwMode="auto">
            <a:xfrm>
              <a:off x="3534" y="672"/>
              <a:ext cx="139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zh-TW" sz="3200">
                  <a:solidFill>
                    <a:srgbClr val="FF0000"/>
                  </a:solidFill>
                </a:rPr>
                <a:t>convolution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6600"/>
              <a:t>Time Reversal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838200" y="2362200"/>
          <a:ext cx="3702050" cy="661988"/>
        </p:xfrm>
        <a:graphic>
          <a:graphicData uri="http://schemas.openxmlformats.org/presentationml/2006/ole">
            <p:oleObj spid="_x0000_s41986" name="Equation" r:id="rId3" imgW="1282680" imgH="228600" progId="Equation.3">
              <p:embed/>
            </p:oleObj>
          </a:graphicData>
        </a:graphic>
      </p:graphicFrame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746125" y="3189288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1524000" y="3352800"/>
          <a:ext cx="3657600" cy="720725"/>
        </p:xfrm>
        <a:graphic>
          <a:graphicData uri="http://schemas.openxmlformats.org/presentationml/2006/ole">
            <p:oleObj spid="_x0000_s41987" name="Equation" r:id="rId4" imgW="1676160" imgH="330120" progId="Equation.3">
              <p:embed/>
            </p:oleObj>
          </a:graphicData>
        </a:graphic>
      </p:graphicFrame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5257800" y="3352800"/>
          <a:ext cx="2576513" cy="720725"/>
        </p:xfrm>
        <a:graphic>
          <a:graphicData uri="http://schemas.openxmlformats.org/presentationml/2006/ole">
            <p:oleObj spid="_x0000_s41988" name="Equation" r:id="rId5" imgW="1180800" imgH="330120" progId="Equation.3">
              <p:embed/>
            </p:oleObj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2743200" y="4156075"/>
          <a:ext cx="2854325" cy="720725"/>
        </p:xfrm>
        <a:graphic>
          <a:graphicData uri="http://schemas.openxmlformats.org/presentationml/2006/ole">
            <p:oleObj spid="_x0000_s41989" name="Equation" r:id="rId6" imgW="1307880" imgH="330120" progId="Equation.3">
              <p:embed/>
            </p:oleObj>
          </a:graphicData>
        </a:graphic>
      </p:graphicFrame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5680075" y="4114800"/>
          <a:ext cx="2854325" cy="720725"/>
        </p:xfrm>
        <a:graphic>
          <a:graphicData uri="http://schemas.openxmlformats.org/presentationml/2006/ole">
            <p:oleObj spid="_x0000_s41990" name="Equation" r:id="rId7" imgW="1307880" imgH="330120" progId="Equation.3">
              <p:embed/>
            </p:oleObj>
          </a:graphicData>
        </a:graphic>
      </p:graphicFrame>
      <p:graphicFrame>
        <p:nvGraphicFramePr>
          <p:cNvPr id="33806" name="Object 14"/>
          <p:cNvGraphicFramePr>
            <a:graphicFrameLocks noChangeAspect="1"/>
          </p:cNvGraphicFramePr>
          <p:nvPr/>
        </p:nvGraphicFramePr>
        <p:xfrm>
          <a:off x="2743200" y="4953000"/>
          <a:ext cx="2520950" cy="720725"/>
        </p:xfrm>
        <a:graphic>
          <a:graphicData uri="http://schemas.openxmlformats.org/presentationml/2006/ole">
            <p:oleObj spid="_x0000_s41991" name="Equation" r:id="rId8" imgW="1155600" imgH="330120" progId="Equation.3">
              <p:embed/>
            </p:oleObj>
          </a:graphicData>
        </a:graphic>
      </p:graphicFrame>
      <p:graphicFrame>
        <p:nvGraphicFramePr>
          <p:cNvPr id="33807" name="Object 15"/>
          <p:cNvGraphicFramePr>
            <a:graphicFrameLocks noChangeAspect="1"/>
          </p:cNvGraphicFramePr>
          <p:nvPr/>
        </p:nvGraphicFramePr>
        <p:xfrm>
          <a:off x="5334000" y="4953000"/>
          <a:ext cx="2271713" cy="720725"/>
        </p:xfrm>
        <a:graphic>
          <a:graphicData uri="http://schemas.openxmlformats.org/presentationml/2006/ole">
            <p:oleObj spid="_x0000_s41992" name="Equation" r:id="rId9" imgW="1041120" imgH="330120" progId="Equation.3">
              <p:embed/>
            </p:oleObj>
          </a:graphicData>
        </a:graphic>
      </p:graphicFrame>
      <p:graphicFrame>
        <p:nvGraphicFramePr>
          <p:cNvPr id="33808" name="Object 16"/>
          <p:cNvGraphicFramePr>
            <a:graphicFrameLocks noChangeAspect="1"/>
          </p:cNvGraphicFramePr>
          <p:nvPr/>
        </p:nvGraphicFramePr>
        <p:xfrm>
          <a:off x="2771775" y="5756275"/>
          <a:ext cx="2105025" cy="720725"/>
        </p:xfrm>
        <a:graphic>
          <a:graphicData uri="http://schemas.openxmlformats.org/presentationml/2006/ole">
            <p:oleObj spid="_x0000_s41993" name="Equation" r:id="rId10" imgW="965160" imgH="330120" progId="Equation.3">
              <p:embed/>
            </p:oleObj>
          </a:graphicData>
        </a:graphic>
      </p:graphicFrame>
      <p:graphicFrame>
        <p:nvGraphicFramePr>
          <p:cNvPr id="33809" name="Object 17"/>
          <p:cNvGraphicFramePr>
            <a:graphicFrameLocks noChangeAspect="1"/>
          </p:cNvGraphicFramePr>
          <p:nvPr/>
        </p:nvGraphicFramePr>
        <p:xfrm>
          <a:off x="5029200" y="5894388"/>
          <a:ext cx="1412875" cy="444500"/>
        </p:xfrm>
        <a:graphic>
          <a:graphicData uri="http://schemas.openxmlformats.org/presentationml/2006/ole">
            <p:oleObj spid="_x0000_s41994" name="Equation" r:id="rId11" imgW="647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5400"/>
              <a:t>Time Shifting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985838" y="2344738"/>
          <a:ext cx="4729162" cy="698500"/>
        </p:xfrm>
        <a:graphic>
          <a:graphicData uri="http://schemas.openxmlformats.org/presentationml/2006/ole">
            <p:oleObj spid="_x0000_s43010" name="Equation" r:id="rId3" imgW="1638000" imgH="241200" progId="Equation.3">
              <p:embed/>
            </p:oleObj>
          </a:graphicData>
        </a:graphic>
      </p:graphicFrame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746125" y="3189288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495425" y="3352800"/>
          <a:ext cx="4295775" cy="720725"/>
        </p:xfrm>
        <a:graphic>
          <a:graphicData uri="http://schemas.openxmlformats.org/presentationml/2006/ole">
            <p:oleObj spid="_x0000_s43011" name="Equation" r:id="rId4" imgW="1968480" imgH="330120" progId="Equation.3">
              <p:embed/>
            </p:oleObj>
          </a:graphicData>
        </a:graphic>
      </p:graphicFrame>
      <p:graphicFrame>
        <p:nvGraphicFramePr>
          <p:cNvPr id="34831" name="Object 15"/>
          <p:cNvGraphicFramePr>
            <a:graphicFrameLocks noChangeAspect="1"/>
          </p:cNvGraphicFramePr>
          <p:nvPr/>
        </p:nvGraphicFramePr>
        <p:xfrm>
          <a:off x="5853113" y="3352800"/>
          <a:ext cx="2909887" cy="720725"/>
        </p:xfrm>
        <a:graphic>
          <a:graphicData uri="http://schemas.openxmlformats.org/presentationml/2006/ole">
            <p:oleObj spid="_x0000_s43012" name="Equation" r:id="rId5" imgW="1333440" imgH="330120" progId="Equation.3">
              <p:embed/>
            </p:oleObj>
          </a:graphicData>
        </a:graphic>
      </p:graphicFrame>
      <p:graphicFrame>
        <p:nvGraphicFramePr>
          <p:cNvPr id="34832" name="Object 16"/>
          <p:cNvGraphicFramePr>
            <a:graphicFrameLocks noChangeAspect="1"/>
          </p:cNvGraphicFramePr>
          <p:nvPr/>
        </p:nvGraphicFramePr>
        <p:xfrm>
          <a:off x="3033713" y="4176713"/>
          <a:ext cx="3879850" cy="776287"/>
        </p:xfrm>
        <a:graphic>
          <a:graphicData uri="http://schemas.openxmlformats.org/presentationml/2006/ole">
            <p:oleObj spid="_x0000_s43013" name="Equation" r:id="rId6" imgW="1777680" imgH="355320" progId="Equation.3">
              <p:embed/>
            </p:oleObj>
          </a:graphicData>
        </a:graphic>
      </p:graphicFrame>
      <p:graphicFrame>
        <p:nvGraphicFramePr>
          <p:cNvPr id="34833" name="Object 17"/>
          <p:cNvGraphicFramePr>
            <a:graphicFrameLocks noChangeAspect="1"/>
          </p:cNvGraphicFramePr>
          <p:nvPr/>
        </p:nvGraphicFramePr>
        <p:xfrm>
          <a:off x="3033713" y="4994275"/>
          <a:ext cx="3076575" cy="720725"/>
        </p:xfrm>
        <a:graphic>
          <a:graphicData uri="http://schemas.openxmlformats.org/presentationml/2006/ole">
            <p:oleObj spid="_x0000_s43014" name="Equation" r:id="rId7" imgW="1409400" imgH="330120" progId="Equation.3">
              <p:embed/>
            </p:oleObj>
          </a:graphicData>
        </a:graphic>
      </p:graphicFrame>
      <p:graphicFrame>
        <p:nvGraphicFramePr>
          <p:cNvPr id="34834" name="Object 18"/>
          <p:cNvGraphicFramePr>
            <a:graphicFrameLocks noChangeAspect="1"/>
          </p:cNvGraphicFramePr>
          <p:nvPr/>
        </p:nvGraphicFramePr>
        <p:xfrm>
          <a:off x="3033713" y="5811838"/>
          <a:ext cx="2909887" cy="720725"/>
        </p:xfrm>
        <a:graphic>
          <a:graphicData uri="http://schemas.openxmlformats.org/presentationml/2006/ole">
            <p:oleObj spid="_x0000_s43015" name="Equation" r:id="rId8" imgW="1333440" imgH="330120" progId="Equation.3">
              <p:embed/>
            </p:oleObj>
          </a:graphicData>
        </a:graphic>
      </p:graphicFrame>
      <p:graphicFrame>
        <p:nvGraphicFramePr>
          <p:cNvPr id="34835" name="Object 19"/>
          <p:cNvGraphicFramePr>
            <a:graphicFrameLocks noChangeAspect="1"/>
          </p:cNvGraphicFramePr>
          <p:nvPr/>
        </p:nvGraphicFramePr>
        <p:xfrm>
          <a:off x="6081713" y="5902325"/>
          <a:ext cx="1884362" cy="498475"/>
        </p:xfrm>
        <a:graphic>
          <a:graphicData uri="http://schemas.openxmlformats.org/presentationml/2006/ole">
            <p:oleObj spid="_x0000_s43016" name="Equation" r:id="rId9" imgW="8632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4000"/>
              <a:t>Frequency Shifting (Modulation)</a:t>
            </a: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876300" y="2349500"/>
          <a:ext cx="4948238" cy="698500"/>
        </p:xfrm>
        <a:graphic>
          <a:graphicData uri="http://schemas.openxmlformats.org/presentationml/2006/ole">
            <p:oleObj spid="_x0000_s44034" name="Equation" r:id="rId3" imgW="1714320" imgH="241200" progId="Equation.3">
              <p:embed/>
            </p:oleObj>
          </a:graphicData>
        </a:graphic>
      </p:graphicFrame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746125" y="3189288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35847" name="Object 7"/>
          <p:cNvGraphicFramePr>
            <a:graphicFrameLocks noChangeAspect="1"/>
          </p:cNvGraphicFramePr>
          <p:nvPr/>
        </p:nvGraphicFramePr>
        <p:xfrm>
          <a:off x="1454150" y="3581400"/>
          <a:ext cx="4379913" cy="720725"/>
        </p:xfrm>
        <a:graphic>
          <a:graphicData uri="http://schemas.openxmlformats.org/presentationml/2006/ole">
            <p:oleObj spid="_x0000_s44035" name="Equation" r:id="rId4" imgW="2006280" imgH="330120" progId="Equation.3">
              <p:embed/>
            </p:oleObj>
          </a:graphicData>
        </a:graphic>
      </p:graphicFrame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3122613" y="4537075"/>
          <a:ext cx="2744787" cy="720725"/>
        </p:xfrm>
        <a:graphic>
          <a:graphicData uri="http://schemas.openxmlformats.org/presentationml/2006/ole">
            <p:oleObj spid="_x0000_s44036" name="Equation" r:id="rId5" imgW="1257120" imgH="330120" progId="Equation.3">
              <p:embed/>
            </p:oleObj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/>
        </p:nvGraphicFramePr>
        <p:xfrm>
          <a:off x="3124200" y="5595938"/>
          <a:ext cx="2051050" cy="500062"/>
        </p:xfrm>
        <a:graphic>
          <a:graphicData uri="http://schemas.openxmlformats.org/presentationml/2006/ole">
            <p:oleObj spid="_x0000_s44037" name="Equation" r:id="rId6" imgW="939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sz="6000"/>
              <a:t>Symmetry Property</a:t>
            </a:r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535113" y="2403475"/>
          <a:ext cx="3629025" cy="588963"/>
        </p:xfrm>
        <a:graphic>
          <a:graphicData uri="http://schemas.openxmlformats.org/presentationml/2006/ole">
            <p:oleObj spid="_x0000_s45058" name="Equation" r:id="rId3" imgW="1257120" imgH="203040" progId="Equation.3">
              <p:embed/>
            </p:oleObj>
          </a:graphicData>
        </a:graphic>
      </p:graphicFrame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746125" y="3189288"/>
            <a:ext cx="6223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>
                <a:latin typeface="Monotype Corsiva" pitchFamily="66" charset="0"/>
              </a:rPr>
              <a:t>Pf)</a:t>
            </a:r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938338" y="3581400"/>
          <a:ext cx="3409950" cy="720725"/>
        </p:xfrm>
        <a:graphic>
          <a:graphicData uri="http://schemas.openxmlformats.org/presentationml/2006/ole">
            <p:oleObj spid="_x0000_s45059" name="Equation" r:id="rId4" imgW="1562040" imgH="330120" progId="Equation.3">
              <p:embed/>
            </p:oleObj>
          </a:graphicData>
        </a:graphic>
      </p:graphicFrame>
      <p:graphicFrame>
        <p:nvGraphicFramePr>
          <p:cNvPr id="36874" name="Object 10"/>
          <p:cNvGraphicFramePr>
            <a:graphicFrameLocks noChangeAspect="1"/>
          </p:cNvGraphicFramePr>
          <p:nvPr/>
        </p:nvGraphicFramePr>
        <p:xfrm>
          <a:off x="1828800" y="4343400"/>
          <a:ext cx="3714750" cy="720725"/>
        </p:xfrm>
        <a:graphic>
          <a:graphicData uri="http://schemas.openxmlformats.org/presentationml/2006/ole">
            <p:oleObj spid="_x0000_s45060" name="Equation" r:id="rId5" imgW="1701720" imgH="330120" progId="Equation.3">
              <p:embed/>
            </p:oleObj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1828800" y="5908675"/>
          <a:ext cx="3632200" cy="720725"/>
        </p:xfrm>
        <a:graphic>
          <a:graphicData uri="http://schemas.openxmlformats.org/presentationml/2006/ole">
            <p:oleObj spid="_x0000_s45061" name="Equation" r:id="rId6" imgW="1663560" imgH="330120" progId="Equation.3">
              <p:embed/>
            </p:oleObj>
          </a:graphicData>
        </a:graphic>
      </p:graphicFrame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1708150" y="5211763"/>
            <a:ext cx="48450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3200" b="0"/>
              <a:t>Interchange symbols </a:t>
            </a:r>
            <a:r>
              <a:rPr lang="en-US" altLang="zh-TW" sz="3200" b="0">
                <a:sym typeface="Symbol" pitchFamily="18" charset="2"/>
              </a:rPr>
              <a:t> and </a:t>
            </a:r>
            <a:r>
              <a:rPr lang="en-US" altLang="zh-TW" sz="3200" b="0" i="1">
                <a:sym typeface="Symbol" pitchFamily="18" charset="2"/>
              </a:rPr>
              <a:t>t</a:t>
            </a:r>
            <a:endParaRPr lang="en-US" altLang="zh-TW" sz="3200" b="0" i="1"/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5548313" y="6032500"/>
          <a:ext cx="1525587" cy="444500"/>
        </p:xfrm>
        <a:graphic>
          <a:graphicData uri="http://schemas.openxmlformats.org/presentationml/2006/ole">
            <p:oleObj spid="_x0000_s45062" name="Equation" r:id="rId7" imgW="6984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utoUpdateAnimBg="0"/>
      <p:bldP spid="36876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Fourier Transform for </a:t>
            </a:r>
            <a:br>
              <a:rPr lang="en-US" altLang="zh-TW"/>
            </a:br>
            <a:r>
              <a:rPr lang="en-US" altLang="zh-TW"/>
              <a:t>Real Functions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98525" y="2373313"/>
            <a:ext cx="8016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TW" sz="2800" b="0"/>
              <a:t>If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t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  <a:r>
              <a:rPr lang="en-US" altLang="zh-TW" sz="2800" b="0"/>
              <a:t> is a real function, and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R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+ </a:t>
            </a:r>
            <a:r>
              <a:rPr lang="en-US" altLang="zh-TW" sz="2800" b="0" i="1">
                <a:solidFill>
                  <a:srgbClr val="0033CC"/>
                </a:solidFill>
              </a:rPr>
              <a:t>jF</a:t>
            </a:r>
            <a:r>
              <a:rPr lang="en-US" altLang="zh-TW" sz="2800" b="0" i="1" baseline="-25000">
                <a:solidFill>
                  <a:srgbClr val="0033CC"/>
                </a:solidFill>
              </a:rPr>
              <a:t>I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1066800" y="3186113"/>
            <a:ext cx="457200" cy="3048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595438" y="3048000"/>
            <a:ext cx="25320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TW" sz="2800" b="0" i="1">
                <a:solidFill>
                  <a:srgbClr val="0033CC"/>
                </a:solidFill>
              </a:rPr>
              <a:t>F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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 = </a:t>
            </a:r>
            <a:r>
              <a:rPr lang="en-US" altLang="zh-TW" sz="2800" b="0" i="1">
                <a:solidFill>
                  <a:srgbClr val="0033CC"/>
                </a:solidFill>
              </a:rPr>
              <a:t>F*</a:t>
            </a:r>
            <a:r>
              <a:rPr lang="en-US" altLang="zh-TW" sz="2800" b="0">
                <a:solidFill>
                  <a:srgbClr val="0033CC"/>
                </a:solidFill>
              </a:rPr>
              <a:t>(</a:t>
            </a:r>
            <a:r>
              <a:rPr lang="en-US" altLang="zh-TW" sz="2800" b="0" i="1">
                <a:solidFill>
                  <a:srgbClr val="0033CC"/>
                </a:solidFill>
              </a:rPr>
              <a:t>j</a:t>
            </a:r>
            <a:r>
              <a:rPr lang="en-US" altLang="zh-TW" sz="2800" b="0">
                <a:solidFill>
                  <a:srgbClr val="0033CC"/>
                </a:solidFill>
                <a:sym typeface="Symbol" pitchFamily="18" charset="2"/>
              </a:rPr>
              <a:t></a:t>
            </a:r>
            <a:r>
              <a:rPr lang="en-US" altLang="zh-TW" sz="2800" b="0">
                <a:solidFill>
                  <a:srgbClr val="0033CC"/>
                </a:solidFill>
              </a:rPr>
              <a:t>)</a:t>
            </a:r>
          </a:p>
        </p:txBody>
      </p:sp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1219200" y="4572000"/>
          <a:ext cx="4221163" cy="971550"/>
        </p:xfrm>
        <a:graphic>
          <a:graphicData uri="http://schemas.openxmlformats.org/presentationml/2006/ole">
            <p:oleObj spid="_x0000_s46082" name="Equation" r:id="rId3" imgW="1434960" imgH="330120" progId="Equation.3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903288" y="5562600"/>
          <a:ext cx="4370387" cy="971550"/>
        </p:xfrm>
        <a:graphic>
          <a:graphicData uri="http://schemas.openxmlformats.org/presentationml/2006/ole">
            <p:oleObj spid="_x0000_s46083" name="Equation" r:id="rId4" imgW="1485720" imgH="330120" progId="Equation.3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5322888" y="5791200"/>
          <a:ext cx="1905000" cy="598488"/>
        </p:xfrm>
        <a:graphic>
          <a:graphicData uri="http://schemas.openxmlformats.org/presentationml/2006/ole">
            <p:oleObj spid="_x0000_s46084" name="Equation" r:id="rId5" imgW="64764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autoUpdateAnimBg="0"/>
      <p:bldP spid="27653" grpId="0" animBg="1"/>
      <p:bldP spid="27654" grpId="0" autoUpdateAnimBg="0"/>
    </p:bldLst>
  </p:timing>
</p:sld>
</file>

<file path=ppt/theme/theme1.xml><?xml version="1.0" encoding="utf-8"?>
<a:theme xmlns:a="http://schemas.openxmlformats.org/drawingml/2006/main" name="Capsules">
  <a:themeElements>
    <a:clrScheme name="Capsules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s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Capsules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871</Words>
  <Application>Microsoft Office PowerPoint</Application>
  <PresentationFormat>On-screen Show (4:3)</PresentationFormat>
  <Paragraphs>299</Paragraphs>
  <Slides>45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Capsules</vt:lpstr>
      <vt:lpstr>Microsoft 方程式編輯器 3.0</vt:lpstr>
      <vt:lpstr>Continuous-Time Fourier Transform</vt:lpstr>
      <vt:lpstr>Notation</vt:lpstr>
      <vt:lpstr>Linearity</vt:lpstr>
      <vt:lpstr>Time Scaling</vt:lpstr>
      <vt:lpstr>Time Reversal</vt:lpstr>
      <vt:lpstr>Time Shifting</vt:lpstr>
      <vt:lpstr>Frequency Shifting (Modulation)</vt:lpstr>
      <vt:lpstr>Symmetry Property</vt:lpstr>
      <vt:lpstr>Fourier Transform for  Real Functions</vt:lpstr>
      <vt:lpstr>Fourier Transform for  Real Functions</vt:lpstr>
      <vt:lpstr>Fourier Transform for  Real Functions</vt:lpstr>
      <vt:lpstr>Example:</vt:lpstr>
      <vt:lpstr>Example:</vt:lpstr>
      <vt:lpstr>Example:</vt:lpstr>
      <vt:lpstr>Example:</vt:lpstr>
      <vt:lpstr>Fourier Transform of f’(t)</vt:lpstr>
      <vt:lpstr>Fourier Transform of f (n)(t)</vt:lpstr>
      <vt:lpstr>Fourier Transform of f (n)(t)</vt:lpstr>
      <vt:lpstr>Fourier Transform of Integral</vt:lpstr>
      <vt:lpstr>The Derivative of Fourier Transform</vt:lpstr>
      <vt:lpstr>Continuous-Time Fourier Transform</vt:lpstr>
      <vt:lpstr>Basic Concept</vt:lpstr>
      <vt:lpstr>Basic Concept</vt:lpstr>
      <vt:lpstr>Basic Concept</vt:lpstr>
      <vt:lpstr>Basic Concept</vt:lpstr>
      <vt:lpstr>Unit Impulse Response</vt:lpstr>
      <vt:lpstr>Unit Impulse Response</vt:lpstr>
      <vt:lpstr>Unit Impulse Response</vt:lpstr>
      <vt:lpstr>Convolution Definition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  <vt:lpstr>Properties of Convolution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Continuous-Time Fourier Transform</dc:title>
  <dc:creator>UDK</dc:creator>
  <cp:lastModifiedBy>UDK</cp:lastModifiedBy>
  <cp:revision>1</cp:revision>
  <dcterms:created xsi:type="dcterms:W3CDTF">2018-09-20T06:38:08Z</dcterms:created>
  <dcterms:modified xsi:type="dcterms:W3CDTF">2018-09-20T06:40:01Z</dcterms:modified>
</cp:coreProperties>
</file>